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61" r:id="rId4"/>
    <p:sldId id="262" r:id="rId5"/>
    <p:sldId id="263" r:id="rId6"/>
    <p:sldId id="278" r:id="rId7"/>
    <p:sldId id="264" r:id="rId8"/>
    <p:sldId id="265" r:id="rId9"/>
    <p:sldId id="266" r:id="rId10"/>
    <p:sldId id="279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19"/>
    <p:restoredTop sz="94721"/>
  </p:normalViewPr>
  <p:slideViewPr>
    <p:cSldViewPr snapToGrid="0" snapToObjects="1">
      <p:cViewPr varScale="1">
        <p:scale>
          <a:sx n="115" d="100"/>
          <a:sy n="115" d="100"/>
        </p:scale>
        <p:origin x="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image1.jpeg>
</file>

<file path=ppt/media/image10.jpg>
</file>

<file path=ppt/media/image11.jpg>
</file>

<file path=ppt/media/image12.png>
</file>

<file path=ppt/media/image13.jp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wma>
</file>

<file path=ppt/media/media2.wma>
</file>

<file path=ppt/media/media3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2CBFF-1671-CF42-9055-03BAF4145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46D68-4FA0-FF45-96A8-131FF41C3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B1216-FAE3-6B4A-83C8-6748FE91C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2B6F7-AB8F-7842-BC5F-E42367CA2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38AAC-BB1E-454E-BA9D-9AE87098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318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9D0C4-6D85-BE48-BC6C-F5274B234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1ACE21-6C22-3943-95B2-53DF422A64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C4813-E3DE-594A-95E2-3B5286BC6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C7A89-D720-A04A-9CF5-F91145171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3144C-F29F-DF4D-9099-FBD919644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76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43BAAF-D4D0-6E4C-AFBA-CAA81E4FDE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CFAA1-D69D-064D-90D1-B06061132E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9FAE-D9AE-8A40-BD8B-976454792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21782-CF1E-3041-B312-91AB9D48E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AEA7F-C66A-AE4F-89E3-2E13DD9EE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434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CBD7F-ADDE-6F43-B93A-7C91A79C3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21F8D-0C62-4C47-B3FF-7EF3682BA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85496-D50B-9E40-9F31-DDDA50DB3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1C04D-E994-B247-A1FE-83C845CD2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F2BB8-045B-7646-A7E9-236876069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97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97803-6889-5D48-8CE2-AB31B2733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3BE54-868C-7D4A-9ADE-DBACC65ED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43D94-65B3-FC46-8CFC-EC4191E31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15E4B-CC68-F94C-A41C-04770408E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54FB2-E21F-F44B-84D8-E179BFA1B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833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FC3BD-725F-FC4C-9144-C55CE67B0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247AA-7F9A-FD4C-B50E-01AB5AE36A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D3790-384E-5C43-A6E0-3A646235C0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7F593-2148-6943-A2E4-8267DF0BE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F075AD-C35F-A049-9EF6-B320F0E1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B01692-18E7-5547-B637-AEDF7312F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37606-0A14-164A-867B-6A4DD7BD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0026B-439C-B64E-8F67-0A0DF50E9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E807D7-F656-064A-84B8-4B11AE5E6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A74F4F-FC88-4C4A-8797-6D31027DD6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ACD359-A401-9741-9DC9-61B9BB73DA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10882-EB98-A845-8FE5-99A69AE01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A04CF4-EAFB-514F-B295-4A36D486F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755C20-78B7-0146-A5F5-E7D961FAE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014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1CF2A-0406-9E4A-A095-364601EFF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C06901-A254-D843-B2BE-5107B4CF9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679852-4538-394C-B46F-AECC45D23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73D721-A297-BD4E-95DE-FAA8F9417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66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070C5B-6EB0-4147-9BF1-1DB8BE483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ABDA91-161D-0349-B85C-3E44ACC43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D6A7C9-2D52-B743-8FCD-9079FBC79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73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F2D12-4272-E949-ACC3-A960C10EB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A80AA-BC22-F240-B141-4FA2DA20B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4A71FF-55FE-5D40-B2E9-4502F62E2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C17C26-08F7-9947-A79C-D72A98B6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42CE8-08C1-D241-8937-437CC570F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5E24E3-BE06-CC4D-9B5E-9463586F2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652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347CD-9617-E849-AF1A-176C7AD9B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DC3942-D100-904F-8125-737AA9BA1A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8AAD2A-D299-F74F-A19E-1FBE22BC6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C811E8-FCEA-8744-8AD0-C603F0863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07ECC-B1A8-8741-BED2-E0504450D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18067-9C54-F041-A6E5-4E683DF3C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864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F323A2-3B11-1348-9215-33030C214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84175-1040-2A4F-899E-B854D3D67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0D226-EC7D-514E-9F74-B9D7BEFAE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7770F-DFC9-1849-AB39-C9D71316C601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AF707-7B74-AA45-835F-75AE9F41AA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3CCFB-CF4A-0342-A5DB-6AC7B67ACC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5EF8D-7D5E-DE4D-B30F-A04269B95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25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tiff"/><Relationship Id="rId3" Type="http://schemas.openxmlformats.org/officeDocument/2006/relationships/image" Target="../media/image3.png"/><Relationship Id="rId7" Type="http://schemas.openxmlformats.org/officeDocument/2006/relationships/image" Target="../media/image19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jpeg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4.png"/><Relationship Id="rId11" Type="http://schemas.openxmlformats.org/officeDocument/2006/relationships/image" Target="../media/image12.png"/><Relationship Id="rId5" Type="http://schemas.openxmlformats.org/officeDocument/2006/relationships/image" Target="../media/image3.png"/><Relationship Id="rId10" Type="http://schemas.openxmlformats.org/officeDocument/2006/relationships/image" Target="../media/image11.jpg"/><Relationship Id="rId4" Type="http://schemas.openxmlformats.org/officeDocument/2006/relationships/image" Target="../media/image2.png"/><Relationship Id="rId9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6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image">
            <a:extLst>
              <a:ext uri="{FF2B5EF4-FFF2-40B4-BE49-F238E27FC236}">
                <a16:creationId xmlns:a16="http://schemas.microsoft.com/office/drawing/2014/main" id="{CBC719E3-9077-43FA-AC10-C7F95A2FFD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8" y="5137"/>
            <a:ext cx="12199025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1FB32D-BA1B-4A35-9225-19FB5217A5F8}"/>
              </a:ext>
            </a:extLst>
          </p:cNvPr>
          <p:cNvSpPr/>
          <p:nvPr/>
        </p:nvSpPr>
        <p:spPr>
          <a:xfrm>
            <a:off x="679778" y="396816"/>
            <a:ext cx="11385395" cy="6390841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36B3D20D-5140-421C-A38D-FE96B0FBA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028941" y="412366"/>
            <a:ext cx="2024111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E9C0801D-F1E1-43E8-9C78-181AC25E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452" y="401582"/>
            <a:ext cx="2024111" cy="1247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82590BF-EA89-4FED-A690-17ABC1C41F79}"/>
              </a:ext>
            </a:extLst>
          </p:cNvPr>
          <p:cNvSpPr/>
          <p:nvPr/>
        </p:nvSpPr>
        <p:spPr>
          <a:xfrm>
            <a:off x="8291545" y="5831477"/>
            <a:ext cx="3654908" cy="6816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28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</a:t>
            </a: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Thanh </a:t>
            </a:r>
            <a:r>
              <a:rPr lang="en-US" sz="28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endParaRPr lang="en-US" sz="2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97E628-B9B3-4FB7-A195-C7E3507CB94B}"/>
              </a:ext>
            </a:extLst>
          </p:cNvPr>
          <p:cNvSpPr/>
          <p:nvPr/>
        </p:nvSpPr>
        <p:spPr>
          <a:xfrm>
            <a:off x="1028941" y="1629150"/>
            <a:ext cx="7232435" cy="11794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第</a:t>
            </a:r>
            <a:r>
              <a:rPr lang="en-US" altLang="ja-JP" sz="5000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3</a:t>
            </a:r>
            <a:r>
              <a:rPr lang="ja-JP" altLang="en-US" sz="50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課</a:t>
            </a:r>
            <a:r>
              <a:rPr lang="en-US" altLang="ja-JP" sz="5000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      </a:t>
            </a:r>
            <a:r>
              <a:rPr lang="ja-JP" altLang="en-US" sz="6000">
                <a:solidFill>
                  <a:srgbClr val="FF0000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私の目標</a:t>
            </a:r>
            <a:endParaRPr lang="en-US" sz="6000" dirty="0">
              <a:solidFill>
                <a:srgbClr val="FF0000"/>
              </a:solidFill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6" name="Picture 8" descr="Home Page - FPTU HCM">
            <a:extLst>
              <a:ext uri="{FF2B5EF4-FFF2-40B4-BE49-F238E27FC236}">
                <a16:creationId xmlns:a16="http://schemas.microsoft.com/office/drawing/2014/main" id="{BAB2A5EC-44C8-4918-99E2-04E704440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3046341" y="388786"/>
            <a:ext cx="5511659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D094F8-91E6-4244-989B-B7A4341341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887" b="94497" l="3175" r="97619">
                        <a14:foregroundMark x1="36825" y1="22013" x2="56508" y2="24686"/>
                        <a14:foregroundMark x1="56508" y1="24686" x2="54921" y2="28616"/>
                        <a14:foregroundMark x1="44444" y1="26101" x2="44444" y2="26101"/>
                        <a14:foregroundMark x1="63810" y1="26572" x2="63810" y2="26572"/>
                        <a14:foregroundMark x1="41429" y1="29088" x2="63651" y2="16824"/>
                        <a14:foregroundMark x1="63651" y1="16824" x2="63333" y2="32704"/>
                        <a14:foregroundMark x1="63333" y1="32704" x2="49048" y2="35535"/>
                        <a14:foregroundMark x1="49048" y1="35535" x2="43492" y2="23585"/>
                        <a14:foregroundMark x1="62857" y1="13994" x2="41429" y2="8805"/>
                        <a14:foregroundMark x1="41429" y1="8805" x2="29841" y2="23428"/>
                        <a14:foregroundMark x1="29841" y1="23428" x2="32698" y2="44811"/>
                        <a14:foregroundMark x1="62063" y1="17767" x2="41905" y2="13365"/>
                        <a14:foregroundMark x1="41905" y1="13365" x2="31905" y2="26258"/>
                        <a14:foregroundMark x1="31905" y1="26258" x2="46825" y2="41352"/>
                        <a14:foregroundMark x1="46825" y1="41352" x2="65079" y2="31761"/>
                        <a14:foregroundMark x1="65079" y1="31761" x2="64286" y2="16667"/>
                        <a14:foregroundMark x1="64286" y1="16667" x2="60794" y2="13994"/>
                        <a14:foregroundMark x1="63810" y1="18553" x2="47937" y2="18868"/>
                        <a14:foregroundMark x1="47937" y1="18868" x2="53810" y2="35377"/>
                        <a14:foregroundMark x1="53810" y1="35377" x2="64127" y2="24214"/>
                        <a14:foregroundMark x1="64127" y1="24214" x2="59524" y2="14780"/>
                        <a14:foregroundMark x1="61270" y1="22799" x2="57937" y2="31132"/>
                        <a14:foregroundMark x1="61587" y1="23113" x2="56984" y2="19811"/>
                        <a14:foregroundMark x1="45714" y1="5346" x2="76032" y2="7390"/>
                        <a14:foregroundMark x1="76032" y1="7390" x2="78889" y2="24528"/>
                        <a14:foregroundMark x1="78889" y1="24528" x2="73016" y2="33176"/>
                        <a14:foregroundMark x1="36032" y1="6918" x2="23333" y2="16981"/>
                        <a14:foregroundMark x1="23333" y1="16981" x2="24444" y2="38522"/>
                        <a14:foregroundMark x1="24444" y1="38522" x2="30159" y2="43553"/>
                        <a14:foregroundMark x1="34762" y1="8962" x2="47302" y2="1730"/>
                        <a14:foregroundMark x1="47302" y1="1730" x2="83333" y2="5818"/>
                        <a14:foregroundMark x1="83333" y1="5818" x2="99524" y2="56447"/>
                        <a14:foregroundMark x1="99524" y1="56447" x2="90952" y2="88679"/>
                        <a14:foregroundMark x1="90952" y1="88679" x2="82698" y2="99371"/>
                        <a14:foregroundMark x1="82698" y1="99371" x2="25714" y2="92767"/>
                        <a14:foregroundMark x1="25714" y1="92767" x2="3810" y2="73113"/>
                        <a14:foregroundMark x1="3810" y1="73113" x2="635" y2="58805"/>
                        <a14:foregroundMark x1="635" y1="58805" x2="1233" y2="55285"/>
                        <a14:foregroundMark x1="4528" y1="41398" x2="21111" y2="32075"/>
                        <a14:foregroundMark x1="21111" y1="32075" x2="27460" y2="11792"/>
                        <a14:foregroundMark x1="27460" y1="11792" x2="41111" y2="6918"/>
                        <a14:foregroundMark x1="41111" y1="6918" x2="41111" y2="6918"/>
                        <a14:foregroundMark x1="13333" y1="76887" x2="34444" y2="94182"/>
                        <a14:foregroundMark x1="34444" y1="94182" x2="68730" y2="96384"/>
                        <a14:foregroundMark x1="68730" y1="96384" x2="93175" y2="86792"/>
                        <a14:foregroundMark x1="93175" y1="86792" x2="71905" y2="60220"/>
                        <a14:foregroundMark x1="71905" y1="60220" x2="43651" y2="59906"/>
                        <a14:foregroundMark x1="43651" y1="59906" x2="23016" y2="86792"/>
                        <a14:foregroundMark x1="23016" y1="86792" x2="22063" y2="90252"/>
                        <a14:foregroundMark x1="46984" y1="80660" x2="68730" y2="94811"/>
                        <a14:foregroundMark x1="68730" y1="94811" x2="79683" y2="76572"/>
                        <a14:foregroundMark x1="79683" y1="76572" x2="62222" y2="70283"/>
                        <a14:foregroundMark x1="62222" y1="70283" x2="51587" y2="81447"/>
                        <a14:foregroundMark x1="51587" y1="81447" x2="50635" y2="86950"/>
                        <a14:foregroundMark x1="88571" y1="49843" x2="80635" y2="72013"/>
                        <a14:foregroundMark x1="80635" y1="72013" x2="95873" y2="58019"/>
                        <a14:foregroundMark x1="95873" y1="58019" x2="89683" y2="45283"/>
                        <a14:foregroundMark x1="89683" y1="45283" x2="84286" y2="45283"/>
                        <a14:foregroundMark x1="33810" y1="19025" x2="13333" y2="27673"/>
                        <a14:foregroundMark x1="13333" y1="27673" x2="16508" y2="41352"/>
                        <a14:foregroundMark x1="16508" y1="41352" x2="25556" y2="43553"/>
                        <a14:foregroundMark x1="88095" y1="8648" x2="72540" y2="1887"/>
                        <a14:foregroundMark x1="72540" y1="1887" x2="64603" y2="2830"/>
                        <a14:foregroundMark x1="95238" y1="37736" x2="97619" y2="53459"/>
                        <a14:foregroundMark x1="97619" y1="53459" x2="94444" y2="41509"/>
                        <a14:foregroundMark x1="33810" y1="11950" x2="33810" y2="11950"/>
                        <a14:foregroundMark x1="38095" y1="6447" x2="24603" y2="14151"/>
                        <a14:foregroundMark x1="24603" y1="14151" x2="29206" y2="19025"/>
                        <a14:foregroundMark x1="40635" y1="3616" x2="26190" y2="12264"/>
                        <a14:foregroundMark x1="26190" y1="12264" x2="38889" y2="8019"/>
                        <a14:foregroundMark x1="38889" y1="8019" x2="38095" y2="5346"/>
                        <a14:backgroundMark x1="47778" y1="31918" x2="47778" y2="31918"/>
                        <a14:backgroundMark x1="49251" y1="30608" x2="47937" y2="32075"/>
                        <a14:backgroundMark x1="47008" y1="31646" x2="43175" y2="29874"/>
                        <a14:backgroundMark x1="47937" y1="32075" x2="47598" y2="31918"/>
                        <a14:backgroundMark x1="56998" y1="22260" x2="58576" y2="22276"/>
                        <a14:backgroundMark x1="56719" y1="30677" x2="55839" y2="31713"/>
                        <a14:backgroundMark x1="48271" y1="27852" x2="47606" y2="27443"/>
                        <a14:backgroundMark x1="40969" y1="20172" x2="40796" y2="19171"/>
                        <a14:backgroundMark x1="2381" y1="36164" x2="317" y2="551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63" y="2792985"/>
            <a:ext cx="3518583" cy="372017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B008137-B125-B24B-9552-D6C75A630DB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376" y="1629150"/>
            <a:ext cx="3685077" cy="42418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F179B15-070C-1A4C-9A55-23E6E974B0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446" y="2792985"/>
            <a:ext cx="4078099" cy="373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60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F058DA-02C2-934B-8CF2-70FA8053D016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21B096B8-7375-BD44-A541-4A7674F595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E2CC0152-85A2-EC4F-A9D2-8F69F3E9B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Home Page - FPTU HCM">
            <a:extLst>
              <a:ext uri="{FF2B5EF4-FFF2-40B4-BE49-F238E27FC236}">
                <a16:creationId xmlns:a16="http://schemas.microsoft.com/office/drawing/2014/main" id="{EA0BE41A-D3A0-9D43-B06E-D0EF78D64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bstract image">
            <a:extLst>
              <a:ext uri="{FF2B5EF4-FFF2-40B4-BE49-F238E27FC236}">
                <a16:creationId xmlns:a16="http://schemas.microsoft.com/office/drawing/2014/main" id="{D6555657-FC95-B94B-82B1-60E9C30D46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3B6C30B-65BD-4B45-8330-95EFC28091AD}"/>
              </a:ext>
            </a:extLst>
          </p:cNvPr>
          <p:cNvSpPr/>
          <p:nvPr/>
        </p:nvSpPr>
        <p:spPr>
          <a:xfrm>
            <a:off x="2304555" y="228334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練習</a:t>
            </a:r>
            <a:endParaRPr lang="en-US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en-US" sz="6000" dirty="0"/>
          </a:p>
        </p:txBody>
      </p:sp>
      <p:pic>
        <p:nvPicPr>
          <p:cNvPr id="10" name="Picture 9" descr="abstract image">
            <a:extLst>
              <a:ext uri="{FF2B5EF4-FFF2-40B4-BE49-F238E27FC236}">
                <a16:creationId xmlns:a16="http://schemas.microsoft.com/office/drawing/2014/main" id="{ECB268F5-36E8-1B4C-AFFF-0496116AFD8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8DBF4DF-E100-884A-9CB0-A106F2503527}"/>
              </a:ext>
            </a:extLst>
          </p:cNvPr>
          <p:cNvGrpSpPr/>
          <p:nvPr/>
        </p:nvGrpSpPr>
        <p:grpSpPr>
          <a:xfrm>
            <a:off x="657702" y="1818503"/>
            <a:ext cx="10352079" cy="4971367"/>
            <a:chOff x="657702" y="1818503"/>
            <a:chExt cx="10352079" cy="497136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8844ADE-8374-CE41-A500-05BB5AAF758E}"/>
                </a:ext>
              </a:extLst>
            </p:cNvPr>
            <p:cNvSpPr/>
            <p:nvPr/>
          </p:nvSpPr>
          <p:spPr>
            <a:xfrm>
              <a:off x="657702" y="1818503"/>
              <a:ext cx="10352079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vi-VN" sz="2400" dirty="0">
                  <a:latin typeface="Arial" panose="020B0604020202020204" pitchFamily="34" charset="0"/>
                  <a:cs typeface="Arial" panose="020B0604020202020204" pitchFamily="34" charset="0"/>
                </a:rPr>
                <a:t>Anh có nhớ chúng ta gặp nhau lần đầu tiên  là khi nào không? </a:t>
              </a:r>
            </a:p>
            <a:p>
              <a:pPr lvl="0"/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私たちが　初めて会ったのは　</a:t>
              </a:r>
              <a:r>
                <a:rPr lang="ja-JP" altLang="en-US" sz="2800" b="1">
                  <a:solidFill>
                    <a:srgbClr val="FF0000"/>
                  </a:solidFill>
                  <a:latin typeface="Yu Mincho" panose="02020400000000000000" pitchFamily="18" charset="-128"/>
                  <a:ea typeface="Yu Mincho" panose="02020400000000000000" pitchFamily="18" charset="-128"/>
                </a:rPr>
                <a:t>いつか　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覚えていますか。</a:t>
              </a:r>
              <a:endParaRPr lang="en-US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  <a:p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E5F628B-7F07-F64A-9E40-5E3CB548F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98596" y="2825436"/>
              <a:ext cx="5274526" cy="2673211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D82B21C-6959-2E4C-914E-640B25740F36}"/>
                </a:ext>
              </a:extLst>
            </p:cNvPr>
            <p:cNvSpPr/>
            <p:nvPr/>
          </p:nvSpPr>
          <p:spPr>
            <a:xfrm>
              <a:off x="683754" y="5897318"/>
              <a:ext cx="9948557" cy="8925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vi-VN" sz="2400" dirty="0"/>
                <a:t>Anh có nhớ chúng ta gặp nhau lần đầu tiên  là ở đâu không? </a:t>
              </a:r>
            </a:p>
            <a:p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私たちが　初めて会ったのは　</a:t>
              </a:r>
              <a:r>
                <a:rPr lang="ja-JP" altLang="en-US" sz="2800" b="1">
                  <a:solidFill>
                    <a:srgbClr val="FF0000"/>
                  </a:solidFill>
                  <a:latin typeface="Yu Mincho" panose="02020400000000000000" pitchFamily="18" charset="-128"/>
                  <a:ea typeface="Yu Mincho" panose="02020400000000000000" pitchFamily="18" charset="-128"/>
                </a:rPr>
                <a:t>どこか　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覚えていますか。</a:t>
              </a:r>
              <a:endParaRPr lang="en-US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6782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練習</a:t>
            </a:r>
            <a:endParaRPr lang="en-US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BEDC1BB-73D4-C149-8DFF-962474503349}"/>
              </a:ext>
            </a:extLst>
          </p:cNvPr>
          <p:cNvSpPr/>
          <p:nvPr/>
        </p:nvSpPr>
        <p:spPr>
          <a:xfrm>
            <a:off x="187065" y="1831280"/>
            <a:ext cx="850360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400" dirty="0">
                <a:latin typeface="Arial" panose="020B0604020202020204" pitchFamily="34" charset="0"/>
                <a:cs typeface="Arial" panose="020B0604020202020204" pitchFamily="34" charset="0"/>
              </a:rPr>
              <a:t>Tương lai , tôi đang bối rối làm cái gì đây?</a:t>
            </a:r>
          </a:p>
          <a:p>
            <a:pPr lvl="0"/>
            <a:r>
              <a:rPr lang="vi-VN" dirty="0"/>
              <a:t>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将来、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何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を　する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か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、迷っています。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409D88-7F5D-274F-B850-AFEA625529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0139" y="5192922"/>
            <a:ext cx="3429000" cy="19619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C8B68F-CD18-274C-BC77-F81A936BF8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40324" y="2620537"/>
            <a:ext cx="3768631" cy="24406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CC5C51-B0ED-C54A-9D36-ECEB9865D6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7541" y="1678098"/>
            <a:ext cx="1912281" cy="16927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D2F84DD-0D6B-A340-A77A-7B59A10E5530}"/>
              </a:ext>
            </a:extLst>
          </p:cNvPr>
          <p:cNvSpPr/>
          <p:nvPr/>
        </p:nvSpPr>
        <p:spPr>
          <a:xfrm>
            <a:off x="146209" y="5612006"/>
            <a:ext cx="812552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400" dirty="0">
                <a:latin typeface="Arial" panose="020B0604020202020204" pitchFamily="34" charset="0"/>
                <a:cs typeface="Arial" panose="020B0604020202020204" pitchFamily="34" charset="0"/>
              </a:rPr>
              <a:t>Chiếc máy ảnh này bao nhiêu tiền, tôi không nhớ nữa.</a:t>
            </a:r>
          </a:p>
          <a:p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このカメラは　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いくら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だった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か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覚えていません。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D52505-D377-2F4F-B1D2-8F5304D5FD0E}"/>
              </a:ext>
            </a:extLst>
          </p:cNvPr>
          <p:cNvSpPr/>
          <p:nvPr/>
        </p:nvSpPr>
        <p:spPr>
          <a:xfrm>
            <a:off x="224191" y="3500151"/>
            <a:ext cx="7916133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vi-VN" sz="2400" dirty="0">
                <a:latin typeface="Arial" panose="020B0604020202020204" pitchFamily="34" charset="0"/>
                <a:cs typeface="Arial" panose="020B0604020202020204" pitchFamily="34" charset="0"/>
              </a:rPr>
              <a:t>Tôi muốn biết Anh Tanaka thích môn thể thao như thế nào?</a:t>
            </a:r>
          </a:p>
          <a:p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田中さんは　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どんな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スポーツが　好き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か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、知りたいです。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239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151534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普通形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かどうか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、＿＿</a:t>
            </a:r>
            <a:endParaRPr lang="en-US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A6B783B-69DC-3A45-B093-D3DE0E93FEDE}"/>
              </a:ext>
            </a:extLst>
          </p:cNvPr>
          <p:cNvGrpSpPr/>
          <p:nvPr/>
        </p:nvGrpSpPr>
        <p:grpSpPr>
          <a:xfrm>
            <a:off x="1774826" y="1784196"/>
            <a:ext cx="9259888" cy="4777509"/>
            <a:chOff x="1774826" y="765176"/>
            <a:chExt cx="9259888" cy="5759449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BD29863F-8F1E-8E4D-90DC-2D84F0D9DDBB}"/>
                </a:ext>
              </a:extLst>
            </p:cNvPr>
            <p:cNvSpPr/>
            <p:nvPr/>
          </p:nvSpPr>
          <p:spPr>
            <a:xfrm>
              <a:off x="1774826" y="1412876"/>
              <a:ext cx="3960813" cy="1152525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7200" dirty="0">
                  <a:latin typeface="NtMotoyaKyotai" pitchFamily="18" charset="-128"/>
                  <a:ea typeface="NtMotoyaKyotai" pitchFamily="18" charset="-128"/>
                </a:rPr>
                <a:t>Ｖ</a:t>
              </a:r>
              <a:endParaRPr lang="en-US" sz="72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CBFAAC93-A11F-2447-8897-016ECD199778}"/>
                </a:ext>
              </a:extLst>
            </p:cNvPr>
            <p:cNvSpPr/>
            <p:nvPr/>
          </p:nvSpPr>
          <p:spPr>
            <a:xfrm>
              <a:off x="1774826" y="2636839"/>
              <a:ext cx="3960813" cy="1152525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7200" dirty="0">
                  <a:latin typeface="NtMotoyaKyotai" pitchFamily="18" charset="-128"/>
                  <a:ea typeface="NtMotoyaKyotai" pitchFamily="18" charset="-128"/>
                </a:rPr>
                <a:t>Ａい</a:t>
              </a:r>
              <a:endParaRPr lang="en-US" sz="72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60E7F1D-F77E-A74F-A723-89C94D73D8B6}"/>
                </a:ext>
              </a:extLst>
            </p:cNvPr>
            <p:cNvSpPr/>
            <p:nvPr/>
          </p:nvSpPr>
          <p:spPr>
            <a:xfrm>
              <a:off x="1774826" y="3860801"/>
              <a:ext cx="3960813" cy="1152525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7200" dirty="0">
                  <a:latin typeface="NtMotoyaKyotai" pitchFamily="18" charset="-128"/>
                  <a:ea typeface="NtMotoyaKyotai" pitchFamily="18" charset="-128"/>
                </a:rPr>
                <a:t>Ａな／Ｎ</a:t>
              </a:r>
              <a:endParaRPr lang="en-US" sz="72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5FA4C28F-E582-5842-B412-8C886EAD588B}"/>
                </a:ext>
              </a:extLst>
            </p:cNvPr>
            <p:cNvSpPr/>
            <p:nvPr/>
          </p:nvSpPr>
          <p:spPr>
            <a:xfrm>
              <a:off x="1774826" y="5084763"/>
              <a:ext cx="3960813" cy="143986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7200" dirty="0">
                  <a:latin typeface="NtMotoyaKyotai" pitchFamily="18" charset="-128"/>
                  <a:ea typeface="NtMotoyaKyotai" pitchFamily="18" charset="-128"/>
                </a:rPr>
                <a:t>否定形</a:t>
              </a:r>
              <a:endParaRPr lang="en-US" altLang="ja-JP" sz="7200" dirty="0">
                <a:latin typeface="NtMotoyaKyotai" pitchFamily="18" charset="-128"/>
                <a:ea typeface="NtMotoyaKyotai" pitchFamily="18" charset="-128"/>
              </a:endParaRPr>
            </a:p>
            <a:p>
              <a:pPr algn="ctr">
                <a:defRPr/>
              </a:pPr>
              <a:r>
                <a:rPr lang="ja-JP" altLang="en-US" sz="1600" dirty="0">
                  <a:latin typeface="NtMotoyaKyotai" pitchFamily="18" charset="-128"/>
                  <a:ea typeface="NtMotoyaKyotai" pitchFamily="18" charset="-128"/>
                </a:rPr>
                <a:t>（</a:t>
              </a:r>
              <a:r>
                <a:rPr lang="en-US" altLang="ja-JP" sz="1600" dirty="0"/>
                <a:t>ne</a:t>
              </a:r>
              <a:r>
                <a:rPr lang="en-US" sz="1600" dirty="0"/>
                <a:t>gative form</a:t>
              </a:r>
              <a:r>
                <a:rPr lang="ja-JP" altLang="en-US" sz="1600" dirty="0"/>
                <a:t>）</a:t>
              </a:r>
              <a:endParaRPr lang="en-US" sz="16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DB443B3E-EAB5-804F-9226-EAF43EA7E333}"/>
                </a:ext>
              </a:extLst>
            </p:cNvPr>
            <p:cNvSpPr/>
            <p:nvPr/>
          </p:nvSpPr>
          <p:spPr>
            <a:xfrm>
              <a:off x="5826125" y="1628776"/>
              <a:ext cx="3068638" cy="720725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明日　病院へ　いく</a:t>
              </a:r>
              <a:endParaRPr lang="en-US" sz="24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36291727-5839-D34A-B082-FF9EB3570661}"/>
                </a:ext>
              </a:extLst>
            </p:cNvPr>
            <p:cNvSpPr/>
            <p:nvPr/>
          </p:nvSpPr>
          <p:spPr>
            <a:xfrm>
              <a:off x="5824539" y="2852739"/>
              <a:ext cx="3068637" cy="720725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パソコンが　欲しい</a:t>
              </a:r>
              <a:endParaRPr lang="en-US" sz="24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C1C47B19-C015-184F-86C7-18ECD0E656EB}"/>
                </a:ext>
              </a:extLst>
            </p:cNvPr>
            <p:cNvSpPr/>
            <p:nvPr/>
          </p:nvSpPr>
          <p:spPr>
            <a:xfrm>
              <a:off x="5853113" y="3860801"/>
              <a:ext cx="3067050" cy="1152525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お酒が　好き（だ）</a:t>
              </a:r>
              <a:endParaRPr lang="en-US" altLang="ja-JP" sz="2400" dirty="0">
                <a:latin typeface="NtMotoyaKyotai" pitchFamily="18" charset="-128"/>
                <a:ea typeface="NtMotoyaKyotai" pitchFamily="18" charset="-128"/>
              </a:endParaRPr>
            </a:p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明日　休み（だ）</a:t>
              </a:r>
              <a:endParaRPr lang="en-US" sz="24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DDEA65E0-9BD3-7843-A158-AAB5B32ADBC2}"/>
                </a:ext>
              </a:extLst>
            </p:cNvPr>
            <p:cNvSpPr/>
            <p:nvPr/>
          </p:nvSpPr>
          <p:spPr>
            <a:xfrm>
              <a:off x="5853113" y="5229226"/>
              <a:ext cx="3067050" cy="1152525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お金</a:t>
              </a:r>
              <a:r>
                <a:rPr lang="ja-JP" altLang="en-US" sz="2400">
                  <a:latin typeface="NtMotoyaKyotai" pitchFamily="18" charset="-128"/>
                  <a:ea typeface="NtMotoyaKyotai" pitchFamily="18" charset="-128"/>
                </a:rPr>
                <a:t>が　</a:t>
              </a:r>
              <a:r>
                <a:rPr lang="en-US" altLang="ja-JP" sz="2400" dirty="0">
                  <a:latin typeface="NtMotoyaKyotai" pitchFamily="18" charset="-128"/>
                  <a:ea typeface="NtMotoyaKyotai" pitchFamily="18" charset="-128"/>
                </a:rPr>
                <a:t> </a:t>
              </a:r>
              <a:r>
                <a:rPr lang="ja-JP" altLang="en-US" sz="2400">
                  <a:latin typeface="NtMotoyaKyotai" pitchFamily="18" charset="-128"/>
                  <a:ea typeface="NtMotoyaKyotai" pitchFamily="18" charset="-128"/>
                </a:rPr>
                <a:t>ない</a:t>
              </a:r>
              <a:endParaRPr lang="en-US" altLang="ja-JP" sz="2400" dirty="0">
                <a:latin typeface="NtMotoyaKyotai" pitchFamily="18" charset="-128"/>
                <a:ea typeface="NtMotoyaKyotai" pitchFamily="18" charset="-128"/>
              </a:endParaRPr>
            </a:p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まちがいが　ない</a:t>
              </a:r>
              <a:endParaRPr lang="en-US" sz="24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041ACFBA-2E80-6645-A37E-2E05E3EB1E45}"/>
                </a:ext>
              </a:extLst>
            </p:cNvPr>
            <p:cNvSpPr/>
            <p:nvPr/>
          </p:nvSpPr>
          <p:spPr>
            <a:xfrm>
              <a:off x="9408368" y="1412876"/>
              <a:ext cx="1626346" cy="4969047"/>
            </a:xfrm>
            <a:prstGeom prst="round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vert="vert270" anchor="ctr"/>
            <a:lstStyle/>
            <a:p>
              <a:pPr algn="ctr">
                <a:defRPr/>
              </a:pPr>
              <a:r>
                <a:rPr lang="ja-JP" altLang="en-US" sz="5400" dirty="0">
                  <a:latin typeface="NtMotoyaKyotai" pitchFamily="18" charset="-128"/>
                  <a:ea typeface="NtMotoyaKyotai" pitchFamily="18" charset="-128"/>
                </a:rPr>
                <a:t>かどうか、～</a:t>
              </a:r>
              <a:endParaRPr lang="en-US" sz="54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2" name="Plus 21">
              <a:extLst>
                <a:ext uri="{FF2B5EF4-FFF2-40B4-BE49-F238E27FC236}">
                  <a16:creationId xmlns:a16="http://schemas.microsoft.com/office/drawing/2014/main" id="{F8E4B0E9-A4D3-0041-AFD0-895735C5D32D}"/>
                </a:ext>
              </a:extLst>
            </p:cNvPr>
            <p:cNvSpPr/>
            <p:nvPr/>
          </p:nvSpPr>
          <p:spPr>
            <a:xfrm>
              <a:off x="8920900" y="3532046"/>
              <a:ext cx="432048" cy="864096"/>
            </a:xfrm>
            <a:prstGeom prst="mathPlus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Multiply 22">
              <a:extLst>
                <a:ext uri="{FF2B5EF4-FFF2-40B4-BE49-F238E27FC236}">
                  <a16:creationId xmlns:a16="http://schemas.microsoft.com/office/drawing/2014/main" id="{69081AB3-AC85-3C4E-9362-7C7059821AD5}"/>
                </a:ext>
              </a:extLst>
            </p:cNvPr>
            <p:cNvSpPr/>
            <p:nvPr/>
          </p:nvSpPr>
          <p:spPr>
            <a:xfrm>
              <a:off x="7967664" y="3789363"/>
              <a:ext cx="649287" cy="1223962"/>
            </a:xfrm>
            <a:prstGeom prst="mathMultiply">
              <a:avLst>
                <a:gd name="adj1" fmla="val 11495"/>
              </a:avLst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D70C40F9-670B-5742-A3AD-E94DBB3F54A3}"/>
                </a:ext>
              </a:extLst>
            </p:cNvPr>
            <p:cNvSpPr/>
            <p:nvPr/>
          </p:nvSpPr>
          <p:spPr>
            <a:xfrm>
              <a:off x="2874964" y="765176"/>
              <a:ext cx="6677025" cy="576263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ahoma" pitchFamily="34" charset="0"/>
                  <a:cs typeface="Tahoma" pitchFamily="34" charset="0"/>
                </a:rPr>
                <a:t>KHÔNG CÓ TỪ NGHI VẤN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5289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普通形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かどうか、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＿＿</a:t>
            </a:r>
            <a:endParaRPr lang="en-US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Striped Right Arrow 8">
            <a:extLst>
              <a:ext uri="{FF2B5EF4-FFF2-40B4-BE49-F238E27FC236}">
                <a16:creationId xmlns:a16="http://schemas.microsoft.com/office/drawing/2014/main" id="{6B83B0B9-02CD-3249-A217-FE8100BC02F5}"/>
              </a:ext>
            </a:extLst>
          </p:cNvPr>
          <p:cNvSpPr/>
          <p:nvPr/>
        </p:nvSpPr>
        <p:spPr>
          <a:xfrm rot="595655">
            <a:off x="1643886" y="5683452"/>
            <a:ext cx="1758160" cy="985601"/>
          </a:xfrm>
          <a:prstGeom prst="striped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C67688-6247-B347-AC60-545CF94E4E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1338" y="4585734"/>
            <a:ext cx="4191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Gia đình bây giờ có khỏe không?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A7B620-DCF0-354F-AB07-CFF90B9049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4200" y="5023885"/>
            <a:ext cx="3810000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家族は　元気ですか。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CC894E-485B-F645-B42C-C56799BA8E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7150" y="5023885"/>
            <a:ext cx="2725738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教えてください。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BCECB0-108A-E247-80AB-0346443F7D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19989" y="4585734"/>
            <a:ext cx="2549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Hãy chỉ cho biết.</a:t>
            </a:r>
          </a:p>
        </p:txBody>
      </p:sp>
      <p:sp>
        <p:nvSpPr>
          <p:cNvPr id="17" name="Striped Right Arrow 16">
            <a:extLst>
              <a:ext uri="{FF2B5EF4-FFF2-40B4-BE49-F238E27FC236}">
                <a16:creationId xmlns:a16="http://schemas.microsoft.com/office/drawing/2014/main" id="{FF90863E-59A7-774A-9A1D-BB218D7FFF1D}"/>
              </a:ext>
            </a:extLst>
          </p:cNvPr>
          <p:cNvSpPr/>
          <p:nvPr/>
        </p:nvSpPr>
        <p:spPr>
          <a:xfrm rot="595655">
            <a:off x="1642174" y="2965619"/>
            <a:ext cx="1758160" cy="985601"/>
          </a:xfrm>
          <a:prstGeom prst="striped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8" name="Octagon 17">
            <a:extLst>
              <a:ext uri="{FF2B5EF4-FFF2-40B4-BE49-F238E27FC236}">
                <a16:creationId xmlns:a16="http://schemas.microsoft.com/office/drawing/2014/main" id="{AB378C23-1955-4242-9557-BC9AF3F9682B}"/>
              </a:ext>
            </a:extLst>
          </p:cNvPr>
          <p:cNvSpPr/>
          <p:nvPr/>
        </p:nvSpPr>
        <p:spPr>
          <a:xfrm rot="21057929">
            <a:off x="1810439" y="3215297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9" name="Octagon 18">
            <a:extLst>
              <a:ext uri="{FF2B5EF4-FFF2-40B4-BE49-F238E27FC236}">
                <a16:creationId xmlns:a16="http://schemas.microsoft.com/office/drawing/2014/main" id="{067C181B-78F1-0049-A8EC-E30EE2F23BEC}"/>
              </a:ext>
            </a:extLst>
          </p:cNvPr>
          <p:cNvSpPr/>
          <p:nvPr/>
        </p:nvSpPr>
        <p:spPr>
          <a:xfrm rot="21057929">
            <a:off x="2666008" y="3389090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20" name="Plus 19">
            <a:extLst>
              <a:ext uri="{FF2B5EF4-FFF2-40B4-BE49-F238E27FC236}">
                <a16:creationId xmlns:a16="http://schemas.microsoft.com/office/drawing/2014/main" id="{FDA04239-7EC1-8B42-859D-44304CEEB544}"/>
              </a:ext>
            </a:extLst>
          </p:cNvPr>
          <p:cNvSpPr/>
          <p:nvPr/>
        </p:nvSpPr>
        <p:spPr>
          <a:xfrm>
            <a:off x="2236457" y="3359528"/>
            <a:ext cx="406123" cy="215528"/>
          </a:xfrm>
          <a:prstGeom prst="mathPlu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94278D-5935-AC4B-91CB-0305E3C500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8475" y="2077484"/>
            <a:ext cx="4191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Anh Takana có đi du lịch không?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DF0B62-9D58-A640-8514-377DB27A6F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1339" y="2515634"/>
            <a:ext cx="5665787" cy="52228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田中さんは　旅行に　行きますか。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CE3C7B-5611-BA43-BE70-03F370203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4289" y="2515635"/>
            <a:ext cx="2725737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知りません。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F78A3DA-99A7-3348-9CE1-4A524E245C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77126" y="2077484"/>
            <a:ext cx="2549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Không rõ / Không biết.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E1B4B2-D501-D94E-BA32-0FA2882CDC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3613" y="3911047"/>
            <a:ext cx="5537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Tôi không biết anh Tanaka có đi du lịch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hay không</a:t>
            </a:r>
            <a:r>
              <a:rPr lang="en-US" altLang="en-US">
                <a:cs typeface="Arial" panose="020B0604020202020204" pitchFamily="34" charset="0"/>
              </a:rPr>
              <a:t>.</a:t>
            </a:r>
          </a:p>
        </p:txBody>
      </p:sp>
      <p:sp>
        <p:nvSpPr>
          <p:cNvPr id="26" name="Octagon 25">
            <a:extLst>
              <a:ext uri="{FF2B5EF4-FFF2-40B4-BE49-F238E27FC236}">
                <a16:creationId xmlns:a16="http://schemas.microsoft.com/office/drawing/2014/main" id="{037B25D1-3B3B-244E-8BEA-3D38EE0A2C4E}"/>
              </a:ext>
            </a:extLst>
          </p:cNvPr>
          <p:cNvSpPr/>
          <p:nvPr/>
        </p:nvSpPr>
        <p:spPr>
          <a:xfrm rot="21057929">
            <a:off x="1810439" y="5920490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7" name="Octagon 26">
            <a:extLst>
              <a:ext uri="{FF2B5EF4-FFF2-40B4-BE49-F238E27FC236}">
                <a16:creationId xmlns:a16="http://schemas.microsoft.com/office/drawing/2014/main" id="{3F0E6C54-6C10-5B44-AC0E-4EB896E6AF83}"/>
              </a:ext>
            </a:extLst>
          </p:cNvPr>
          <p:cNvSpPr/>
          <p:nvPr/>
        </p:nvSpPr>
        <p:spPr>
          <a:xfrm rot="21057929">
            <a:off x="2666008" y="6094283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28" name="Plus 27">
            <a:extLst>
              <a:ext uri="{FF2B5EF4-FFF2-40B4-BE49-F238E27FC236}">
                <a16:creationId xmlns:a16="http://schemas.microsoft.com/office/drawing/2014/main" id="{B23B0584-2A7B-3A4F-9387-B39E92F21CD6}"/>
              </a:ext>
            </a:extLst>
          </p:cNvPr>
          <p:cNvSpPr/>
          <p:nvPr/>
        </p:nvSpPr>
        <p:spPr>
          <a:xfrm>
            <a:off x="2236457" y="6064721"/>
            <a:ext cx="406123" cy="215528"/>
          </a:xfrm>
          <a:prstGeom prst="mathPlu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Octagon 28">
            <a:extLst>
              <a:ext uri="{FF2B5EF4-FFF2-40B4-BE49-F238E27FC236}">
                <a16:creationId xmlns:a16="http://schemas.microsoft.com/office/drawing/2014/main" id="{C4B26218-F48F-FB4D-9899-5C4659040322}"/>
              </a:ext>
            </a:extLst>
          </p:cNvPr>
          <p:cNvSpPr/>
          <p:nvPr/>
        </p:nvSpPr>
        <p:spPr>
          <a:xfrm rot="21057929">
            <a:off x="1602256" y="2383819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30" name="Octagon 29">
            <a:extLst>
              <a:ext uri="{FF2B5EF4-FFF2-40B4-BE49-F238E27FC236}">
                <a16:creationId xmlns:a16="http://schemas.microsoft.com/office/drawing/2014/main" id="{0444F280-7F4A-3748-B318-9CDDAF33CE95}"/>
              </a:ext>
            </a:extLst>
          </p:cNvPr>
          <p:cNvSpPr/>
          <p:nvPr/>
        </p:nvSpPr>
        <p:spPr>
          <a:xfrm rot="21057929">
            <a:off x="7476062" y="2350135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31" name="Octagon 30">
            <a:extLst>
              <a:ext uri="{FF2B5EF4-FFF2-40B4-BE49-F238E27FC236}">
                <a16:creationId xmlns:a16="http://schemas.microsoft.com/office/drawing/2014/main" id="{DBC99679-487F-D64C-8EC9-04EBC5DFDBAD}"/>
              </a:ext>
            </a:extLst>
          </p:cNvPr>
          <p:cNvSpPr/>
          <p:nvPr/>
        </p:nvSpPr>
        <p:spPr>
          <a:xfrm rot="21057929">
            <a:off x="7542751" y="4858725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32" name="Octagon 31">
            <a:extLst>
              <a:ext uri="{FF2B5EF4-FFF2-40B4-BE49-F238E27FC236}">
                <a16:creationId xmlns:a16="http://schemas.microsoft.com/office/drawing/2014/main" id="{47A222BC-FAC7-7840-9E93-595BDDAA8CB0}"/>
              </a:ext>
            </a:extLst>
          </p:cNvPr>
          <p:cNvSpPr/>
          <p:nvPr/>
        </p:nvSpPr>
        <p:spPr>
          <a:xfrm rot="21057929">
            <a:off x="1636632" y="4905731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79B0A31-D538-3643-B59E-77CD7ECAC1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2663" y="6443109"/>
            <a:ext cx="5537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Hãy cho tôi biết gia đinh có khỏe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hay không</a:t>
            </a:r>
            <a:r>
              <a:rPr lang="en-US" altLang="en-US">
                <a:cs typeface="Arial" panose="020B0604020202020204" pitchFamily="34" charset="0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E97CA4-4B67-4345-B3A0-66E611073F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1250" y="3403048"/>
            <a:ext cx="8051800" cy="52387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田中さんは　旅行に　行くかどうか　知りません。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0FE09E-7C71-E74A-81D5-4DE0846472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9151" y="5970035"/>
            <a:ext cx="7000875" cy="52387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家族は　元気かどうか　教えてください。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134BB9A0-795A-684A-B4AD-5434AE526738}"/>
              </a:ext>
            </a:extLst>
          </p:cNvPr>
          <p:cNvSpPr/>
          <p:nvPr/>
        </p:nvSpPr>
        <p:spPr>
          <a:xfrm>
            <a:off x="5959475" y="3380823"/>
            <a:ext cx="2224088" cy="542925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C469C7B3-89F0-5542-B2D9-5AD3E8CF20F0}"/>
              </a:ext>
            </a:extLst>
          </p:cNvPr>
          <p:cNvSpPr/>
          <p:nvPr/>
        </p:nvSpPr>
        <p:spPr>
          <a:xfrm>
            <a:off x="4843464" y="5960510"/>
            <a:ext cx="2224087" cy="542925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202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 animBg="1"/>
      <p:bldP spid="15" grpId="0" animBg="1"/>
      <p:bldP spid="16" grpId="0"/>
      <p:bldP spid="21" grpId="0"/>
      <p:bldP spid="22" grpId="0" animBg="1"/>
      <p:bldP spid="23" grpId="0" animBg="1"/>
      <p:bldP spid="24" grpId="0"/>
      <p:bldP spid="25" grpId="0"/>
      <p:bldP spid="33" grpId="0"/>
      <p:bldP spid="34" grpId="0" animBg="1"/>
      <p:bldP spid="35" grpId="0" animBg="1"/>
      <p:bldP spid="36" grpId="0" animBg="1"/>
      <p:bldP spid="3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18" y="159047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普通形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かどうか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、＿＿</a:t>
            </a:r>
            <a:endParaRPr lang="en-US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2470F4-2A9A-9C48-9435-ABE046BA2B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81" y="2040507"/>
            <a:ext cx="5735637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>
                <a:cs typeface="Arial" charset="0"/>
              </a:rPr>
              <a:t>Hãy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cho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tôi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biết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bạn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có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thích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bài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hát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này</a:t>
            </a:r>
            <a:r>
              <a:rPr lang="en-US" i="1" dirty="0">
                <a:cs typeface="Arial" charset="0"/>
              </a:rPr>
              <a:t> hay </a:t>
            </a:r>
            <a:r>
              <a:rPr lang="en-US" i="1" dirty="0" err="1">
                <a:cs typeface="Arial" charset="0"/>
              </a:rPr>
              <a:t>không</a:t>
            </a:r>
            <a:r>
              <a:rPr lang="en-US" i="1" dirty="0">
                <a:cs typeface="Arial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4CF7F8-A94A-8347-8C8C-3F25EE858A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442" y="2478658"/>
            <a:ext cx="4229100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この歌が　好きですか。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FC12EE-FBBF-694C-B671-8F5E10E186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5518" y="2478658"/>
            <a:ext cx="3116263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教えてください。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A40190-1C0D-A74F-BC8E-CBD60ACE6D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843" y="3290997"/>
            <a:ext cx="4900613" cy="369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>
                <a:cs typeface="Arial" charset="0"/>
              </a:rPr>
              <a:t>Hãy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hỏi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xem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ngày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mai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nghỉ</a:t>
            </a:r>
            <a:r>
              <a:rPr lang="en-US" i="1" dirty="0">
                <a:cs typeface="Arial" charset="0"/>
              </a:rPr>
              <a:t> hay </a:t>
            </a:r>
            <a:r>
              <a:rPr lang="en-US" i="1" dirty="0" err="1">
                <a:cs typeface="Arial" charset="0"/>
              </a:rPr>
              <a:t>không</a:t>
            </a:r>
            <a:r>
              <a:rPr lang="en-US" i="1" dirty="0">
                <a:cs typeface="Arial" charset="0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24ED59-F40F-5746-BE5A-9E08971D21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81" y="3729147"/>
            <a:ext cx="4968875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>
                <a:latin typeface="NtMotoyaKyotai" pitchFamily="18" charset="-128"/>
                <a:ea typeface="NtMotoyaKyotai" pitchFamily="18" charset="-128"/>
              </a:rPr>
              <a:t>銀行は　明日　休みですか。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1208A6-7C5B-714C-89C8-DF0B328F48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27818" y="3729147"/>
            <a:ext cx="3611563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聞いてください。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5E52A1-546C-8D4C-AC0A-49915798FC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81" y="4487004"/>
            <a:ext cx="5324475" cy="369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>
                <a:cs typeface="Arial" charset="0"/>
              </a:rPr>
              <a:t>Tôi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không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rõ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chị</a:t>
            </a:r>
            <a:r>
              <a:rPr lang="en-US" i="1" dirty="0">
                <a:cs typeface="Arial" charset="0"/>
              </a:rPr>
              <a:t> Kimura </a:t>
            </a:r>
            <a:r>
              <a:rPr lang="en-US" i="1" dirty="0" err="1">
                <a:cs typeface="Arial" charset="0"/>
              </a:rPr>
              <a:t>đã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có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gia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đình</a:t>
            </a:r>
            <a:r>
              <a:rPr lang="en-US" i="1" dirty="0">
                <a:cs typeface="Arial" charset="0"/>
              </a:rPr>
              <a:t> hay </a:t>
            </a:r>
            <a:r>
              <a:rPr lang="en-US" i="1" dirty="0" err="1">
                <a:cs typeface="Arial" charset="0"/>
              </a:rPr>
              <a:t>chưa</a:t>
            </a:r>
            <a:r>
              <a:rPr lang="en-US" i="1" dirty="0">
                <a:cs typeface="Arial" charset="0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35A184-53F6-E544-932A-2419724684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444" y="4900564"/>
            <a:ext cx="5394325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木村さんは　結</a:t>
            </a:r>
            <a:r>
              <a:rPr lang="ja-JP" altLang="en-US" sz="2800" dirty="0">
                <a:latin typeface="HGSeikaishotaiPRO" pitchFamily="65" charset="-128"/>
                <a:ea typeface="HGSeikaishotaiPRO" pitchFamily="65" charset="-128"/>
              </a:rPr>
              <a:t>婚</a:t>
            </a: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していますか。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8FAA4D-CAE9-E04D-858F-A67697E60D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1981" y="4900564"/>
            <a:ext cx="2447925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知りません。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7E9B47-5CE7-2249-A3E2-82E615B199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81" y="5694185"/>
            <a:ext cx="5006975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>
                <a:cs typeface="Arial" charset="0"/>
              </a:rPr>
              <a:t>Hãy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kiểm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tra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xem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có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lỗi</a:t>
            </a:r>
            <a:r>
              <a:rPr lang="en-US" i="1" dirty="0">
                <a:cs typeface="Arial" charset="0"/>
              </a:rPr>
              <a:t> hay </a:t>
            </a:r>
            <a:r>
              <a:rPr lang="en-US" i="1" dirty="0" err="1">
                <a:cs typeface="Arial" charset="0"/>
              </a:rPr>
              <a:t>không</a:t>
            </a:r>
            <a:r>
              <a:rPr lang="en-US" i="1" dirty="0">
                <a:cs typeface="Arial" charset="0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B82534-0D0E-024D-A8D5-F30AADBAC8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444" y="6132336"/>
            <a:ext cx="4148137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間</a:t>
            </a:r>
            <a:r>
              <a:rPr lang="ja-JP" altLang="en-US" sz="2800" dirty="0">
                <a:latin typeface="HGSeikaishotaiPRO" pitchFamily="65" charset="-128"/>
                <a:ea typeface="HGSeikaishotaiPRO" pitchFamily="65" charset="-128"/>
              </a:rPr>
              <a:t>違</a:t>
            </a: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いが　ありますか。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585287-FAFD-6944-BAEC-CF20C07D60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24555" y="6132336"/>
            <a:ext cx="3981450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チェックしてください。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C3565E-FAE1-4043-8A51-C74D34AB69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744" y="2426149"/>
            <a:ext cx="10512404" cy="646331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この歌が　好きかどうか　教えてください。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75F2A12-EDB4-F347-8B03-3F6209588D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744" y="3668208"/>
            <a:ext cx="10380264" cy="646331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銀行は　明日　休みかどうか　聞いてください。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FC3D55-6375-CE42-B209-763F8CD8E9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81" y="4887342"/>
            <a:ext cx="10914930" cy="646331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木村さんは　結</a:t>
            </a:r>
            <a:r>
              <a:rPr lang="ja-JP" altLang="en-US" sz="3600" dirty="0">
                <a:latin typeface="HGSeikaishotaiPRO" pitchFamily="65" charset="-128"/>
                <a:ea typeface="HGSeikaishotaiPRO" pitchFamily="65" charset="-128"/>
              </a:rPr>
              <a:t>婚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しているかどうか　知りません。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133D05-072A-2C49-BC76-90DE145779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81" y="6101885"/>
            <a:ext cx="9979024" cy="584775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間</a:t>
            </a:r>
            <a:r>
              <a:rPr lang="ja-JP" altLang="en-US" sz="3200" dirty="0">
                <a:latin typeface="HGSeikaishotaiPRO" pitchFamily="65" charset="-128"/>
                <a:ea typeface="HGSeikaishotaiPRO" pitchFamily="65" charset="-128"/>
              </a:rPr>
              <a:t>違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いが　あるかどうか　チェックしてください。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15BEE276-A0C7-FA49-864F-D42563A751C4}"/>
              </a:ext>
            </a:extLst>
          </p:cNvPr>
          <p:cNvSpPr/>
          <p:nvPr/>
        </p:nvSpPr>
        <p:spPr>
          <a:xfrm>
            <a:off x="2994717" y="2499634"/>
            <a:ext cx="3006032" cy="52228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EBD8711-BE3C-8D47-9C89-4BC2FADCB56D}"/>
              </a:ext>
            </a:extLst>
          </p:cNvPr>
          <p:cNvSpPr/>
          <p:nvPr/>
        </p:nvSpPr>
        <p:spPr>
          <a:xfrm>
            <a:off x="3892209" y="3749621"/>
            <a:ext cx="2855832" cy="5238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64FB89F1-129F-BA4F-BA12-487CC21206C5}"/>
              </a:ext>
            </a:extLst>
          </p:cNvPr>
          <p:cNvSpPr/>
          <p:nvPr/>
        </p:nvSpPr>
        <p:spPr>
          <a:xfrm>
            <a:off x="3362446" y="4932601"/>
            <a:ext cx="4768017" cy="52228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101579E-D74D-CD4D-9D4E-ABE0492125F0}"/>
              </a:ext>
            </a:extLst>
          </p:cNvPr>
          <p:cNvSpPr/>
          <p:nvPr/>
        </p:nvSpPr>
        <p:spPr>
          <a:xfrm>
            <a:off x="2756704" y="6125854"/>
            <a:ext cx="2592388" cy="5238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7ADA7C-9525-CA4D-B6D8-F810C6A15F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220" y="6064073"/>
            <a:ext cx="10797018" cy="646331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間</a:t>
            </a:r>
            <a:r>
              <a:rPr lang="ja-JP" altLang="en-US" sz="3600" dirty="0">
                <a:latin typeface="HGSeikaishotaiPRO" pitchFamily="65" charset="-128"/>
                <a:ea typeface="HGSeikaishotaiPRO" pitchFamily="65" charset="-128"/>
              </a:rPr>
              <a:t>違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いが　</a:t>
            </a:r>
            <a:r>
              <a:rPr lang="ja-JP" altLang="en-US" sz="3600" dirty="0">
                <a:solidFill>
                  <a:srgbClr val="FF0000"/>
                </a:solidFill>
                <a:latin typeface="NtMotoyaKyotai" pitchFamily="18" charset="-128"/>
                <a:ea typeface="NtMotoyaKyotai" pitchFamily="18" charset="-128"/>
              </a:rPr>
              <a:t>ないかどうか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　チェックしてください。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CCF6FCAE-5811-3549-AF6E-0202562BB167}"/>
              </a:ext>
            </a:extLst>
          </p:cNvPr>
          <p:cNvSpPr/>
          <p:nvPr/>
        </p:nvSpPr>
        <p:spPr>
          <a:xfrm>
            <a:off x="3060780" y="6132334"/>
            <a:ext cx="2939969" cy="523875"/>
          </a:xfrm>
          <a:prstGeom prst="round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Cloud Callout 33">
            <a:extLst>
              <a:ext uri="{FF2B5EF4-FFF2-40B4-BE49-F238E27FC236}">
                <a16:creationId xmlns:a16="http://schemas.microsoft.com/office/drawing/2014/main" id="{3FB51745-5F17-8947-B26E-521F6CE522F1}"/>
              </a:ext>
            </a:extLst>
          </p:cNvPr>
          <p:cNvSpPr/>
          <p:nvPr/>
        </p:nvSpPr>
        <p:spPr>
          <a:xfrm rot="21336151">
            <a:off x="719279" y="4519804"/>
            <a:ext cx="3194050" cy="1466850"/>
          </a:xfrm>
          <a:prstGeom prst="cloudCallout">
            <a:avLst>
              <a:gd name="adj1" fmla="val 22616"/>
              <a:gd name="adj2" fmla="val 764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 err="1"/>
              <a:t>Chuyển</a:t>
            </a:r>
            <a:r>
              <a:rPr lang="en-US" sz="2400" dirty="0"/>
              <a:t> sang </a:t>
            </a:r>
            <a:r>
              <a:rPr lang="en-US" sz="2400" dirty="0" err="1"/>
              <a:t>phủ</a:t>
            </a:r>
            <a:r>
              <a:rPr lang="en-US" sz="2400" dirty="0"/>
              <a:t> </a:t>
            </a:r>
            <a:r>
              <a:rPr lang="en-US" sz="2400" dirty="0" err="1"/>
              <a:t>định</a:t>
            </a:r>
            <a:r>
              <a:rPr lang="en-US" sz="2400" dirty="0"/>
              <a:t> </a:t>
            </a:r>
            <a:r>
              <a:rPr lang="en-US" sz="2400" dirty="0" err="1"/>
              <a:t>để</a:t>
            </a:r>
            <a:r>
              <a:rPr lang="en-US" sz="2400" dirty="0"/>
              <a:t> </a:t>
            </a:r>
            <a:r>
              <a:rPr lang="en-US" sz="2400" dirty="0" err="1"/>
              <a:t>nhấn</a:t>
            </a:r>
            <a:r>
              <a:rPr lang="en-US" sz="2400" dirty="0"/>
              <a:t> </a:t>
            </a:r>
            <a:r>
              <a:rPr lang="en-US" sz="2400" dirty="0" err="1"/>
              <a:t>mạnh</a:t>
            </a:r>
            <a:endParaRPr lang="en-US" sz="24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F20C13-27CE-224E-B78C-2A9A6F8EF130}"/>
              </a:ext>
            </a:extLst>
          </p:cNvPr>
          <p:cNvSpPr/>
          <p:nvPr/>
        </p:nvSpPr>
        <p:spPr>
          <a:xfrm>
            <a:off x="667744" y="352357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>
                <a:solidFill>
                  <a:srgbClr val="333333"/>
                </a:solidFill>
                <a:latin typeface="NtMotoyaKyotai" panose="02020300000000000000" pitchFamily="18" charset="-128"/>
                <a:ea typeface="NtMotoyaKyotai" panose="02020300000000000000" pitchFamily="18" charset="-128"/>
              </a:rPr>
              <a:t>ぎんこう</a:t>
            </a:r>
            <a:endParaRPr lang="en-US" dirty="0"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FC64FB5-3B2D-074E-B59F-63817395AE65}"/>
              </a:ext>
            </a:extLst>
          </p:cNvPr>
          <p:cNvSpPr/>
          <p:nvPr/>
        </p:nvSpPr>
        <p:spPr>
          <a:xfrm>
            <a:off x="3370367" y="4721397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>
                <a:solidFill>
                  <a:srgbClr val="333333"/>
                </a:solidFill>
                <a:latin typeface="NtMotoyaKyotai" panose="02020300000000000000" pitchFamily="18" charset="-128"/>
                <a:ea typeface="NtMotoyaKyotai" panose="02020300000000000000" pitchFamily="18" charset="-128"/>
              </a:rPr>
              <a:t>けっこん</a:t>
            </a:r>
            <a:endParaRPr lang="en-US" dirty="0"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C4EB9C6-FD2A-C24E-BE49-DE691EBD37DE}"/>
              </a:ext>
            </a:extLst>
          </p:cNvPr>
          <p:cNvSpPr/>
          <p:nvPr/>
        </p:nvSpPr>
        <p:spPr>
          <a:xfrm>
            <a:off x="791682" y="5893475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>
                <a:solidFill>
                  <a:srgbClr val="333333"/>
                </a:solidFill>
                <a:latin typeface="NtMotoyaKyotai" panose="02020300000000000000" pitchFamily="18" charset="-128"/>
                <a:ea typeface="NtMotoyaKyotai" panose="02020300000000000000" pitchFamily="18" charset="-128"/>
              </a:rPr>
              <a:t>まちが</a:t>
            </a:r>
            <a:endParaRPr lang="en-US" dirty="0"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4" grpId="0" animBg="1"/>
      <p:bldP spid="15" grpId="0"/>
      <p:bldP spid="16" grpId="0" animBg="1"/>
      <p:bldP spid="17" grpId="0" animBg="1"/>
      <p:bldP spid="18" grpId="0"/>
      <p:bldP spid="19" grpId="0" animBg="1"/>
      <p:bldP spid="20" grpId="0" animBg="1"/>
      <p:bldP spid="21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lvl="0"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練習</a:t>
            </a:r>
            <a:endParaRPr lang="en-US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11E7387-B250-0549-9700-0DCC1AF3150A}"/>
              </a:ext>
            </a:extLst>
          </p:cNvPr>
          <p:cNvSpPr txBox="1">
            <a:spLocks/>
          </p:cNvSpPr>
          <p:nvPr/>
        </p:nvSpPr>
        <p:spPr>
          <a:xfrm>
            <a:off x="683754" y="208940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vi-VN" sz="2800" dirty="0">
                <a:latin typeface="Arial" panose="020B0604020202020204" pitchFamily="34" charset="0"/>
                <a:cs typeface="Arial" panose="020B0604020202020204" pitchFamily="34" charset="0"/>
              </a:rPr>
              <a:t>1. Tôi đang bối rối có mua máy tính mới hay không? 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新しいパソコンを　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買うかどうか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迷っています。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vi-VN" sz="2800" dirty="0">
                <a:latin typeface="Arial" panose="020B0604020202020204" pitchFamily="34" charset="0"/>
                <a:cs typeface="Arial" panose="020B0604020202020204" pitchFamily="34" charset="0"/>
              </a:rPr>
              <a:t>2. Không biết là giáo viên có ở trong phòng không?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先生は　今部屋に　いますか、わかりません。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vi-VN" sz="2800" dirty="0">
                <a:ea typeface="Yu Mincho" panose="02020400000000000000" pitchFamily="18" charset="-128"/>
                <a:sym typeface="Wingdings 3" pitchFamily="2" charset="2"/>
              </a:rPr>
              <a:t>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 </a:t>
            </a:r>
            <a:r>
              <a:rPr lang="vi-VN" sz="2800" dirty="0">
                <a:ea typeface="Yu Mincho" panose="02020400000000000000" pitchFamily="18" charset="-128"/>
              </a:rPr>
              <a:t> 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先生は今部屋に 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いるかどうか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、わかりません。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vi-VN" sz="2800" dirty="0">
                <a:latin typeface="Arial" panose="020B0604020202020204" pitchFamily="34" charset="0"/>
                <a:cs typeface="Arial" panose="020B0604020202020204" pitchFamily="34" charset="0"/>
              </a:rPr>
              <a:t>3. Xin hãy suy nghĩ lại 1 lần nữa câu trả lời đã chính xác chưa?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この答えは　正しいですか。もう、一度考えてください。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vi-VN" sz="2800" dirty="0">
                <a:ea typeface="Yu Mincho" panose="02020400000000000000" pitchFamily="18" charset="-128"/>
                <a:sym typeface="Wingdings 3" pitchFamily="2" charset="2"/>
              </a:rPr>
              <a:t></a:t>
            </a:r>
            <a:r>
              <a:rPr lang="vi-VN" sz="2800" dirty="0">
                <a:ea typeface="Yu Mincho" panose="02020400000000000000" pitchFamily="18" charset="-128"/>
              </a:rPr>
              <a:t>この答えは　</a:t>
            </a:r>
            <a:r>
              <a:rPr lang="vi-VN" sz="2800" b="1" dirty="0">
                <a:solidFill>
                  <a:srgbClr val="FF0000"/>
                </a:solidFill>
                <a:ea typeface="Yu Mincho" panose="02020400000000000000" pitchFamily="18" charset="-128"/>
              </a:rPr>
              <a:t>正しいかどうか</a:t>
            </a:r>
            <a:r>
              <a:rPr lang="vi-VN" sz="2800" dirty="0">
                <a:ea typeface="Yu Mincho" panose="02020400000000000000" pitchFamily="18" charset="-128"/>
              </a:rPr>
              <a:t>、もう、一度考えてください。</a:t>
            </a: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1617A39-656C-8F43-95EB-BFA78F7459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2488" y="1606858"/>
            <a:ext cx="3122532" cy="295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259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7ECF27D-9346-B14E-BB8C-05326C672D04}"/>
              </a:ext>
            </a:extLst>
          </p:cNvPr>
          <p:cNvGrpSpPr/>
          <p:nvPr/>
        </p:nvGrpSpPr>
        <p:grpSpPr>
          <a:xfrm>
            <a:off x="512251" y="2227530"/>
            <a:ext cx="11437138" cy="4832092"/>
            <a:chOff x="512251" y="2227530"/>
            <a:chExt cx="11437138" cy="483209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32F2ED9-A49B-CF4D-973E-049A7A51A1AC}"/>
                </a:ext>
              </a:extLst>
            </p:cNvPr>
            <p:cNvSpPr/>
            <p:nvPr/>
          </p:nvSpPr>
          <p:spPr>
            <a:xfrm>
              <a:off x="546679" y="2227530"/>
              <a:ext cx="9255512" cy="48320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ja-JP" sz="2800" dirty="0">
                  <a:latin typeface="Yu Mincho" panose="02020400000000000000" pitchFamily="18" charset="-128"/>
                  <a:ea typeface="Yu Mincho" panose="02020400000000000000" pitchFamily="18" charset="-128"/>
                </a:rPr>
                <a:t>	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いつ国へ帰りますか　．まだわかりません　</a:t>
              </a:r>
              <a:endParaRPr lang="en-US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  <a:p>
              <a:r>
                <a:rPr lang="en-US" sz="2800" dirty="0">
                  <a:latin typeface="Yu Mincho" panose="02020400000000000000" pitchFamily="18" charset="-128"/>
                  <a:ea typeface="Yu Mincho" panose="02020400000000000000" pitchFamily="18" charset="-128"/>
                  <a:sym typeface="Wingdings" pitchFamily="2" charset="2"/>
                </a:rPr>
                <a:t>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　</a:t>
              </a:r>
              <a:r>
                <a:rPr lang="ja-JP" altLang="en-US" sz="2800" b="1" u="sng">
                  <a:solidFill>
                    <a:srgbClr val="FF0000"/>
                  </a:solidFill>
                  <a:latin typeface="Yu Mincho" panose="02020400000000000000" pitchFamily="18" charset="-128"/>
                  <a:ea typeface="Yu Mincho" panose="02020400000000000000" pitchFamily="18" charset="-128"/>
                </a:rPr>
                <a:t>いつ</a:t>
              </a:r>
              <a:r>
                <a:rPr lang="ja-JP" altLang="en-US" sz="2800" u="sng">
                  <a:latin typeface="Yu Mincho" panose="02020400000000000000" pitchFamily="18" charset="-128"/>
                  <a:ea typeface="Yu Mincho" panose="02020400000000000000" pitchFamily="18" charset="-128"/>
                </a:rPr>
                <a:t>国へ帰る</a:t>
              </a:r>
              <a:r>
                <a:rPr lang="ja-JP" altLang="en-US" sz="2800" u="sng">
                  <a:solidFill>
                    <a:srgbClr val="FF0000"/>
                  </a:solidFill>
                  <a:latin typeface="Yu Mincho" panose="02020400000000000000" pitchFamily="18" charset="-128"/>
                  <a:ea typeface="Yu Mincho" panose="02020400000000000000" pitchFamily="18" charset="-128"/>
                </a:rPr>
                <a:t>か</a:t>
              </a:r>
              <a:r>
                <a:rPr lang="ja-JP" altLang="en-US" sz="2800" u="sng">
                  <a:latin typeface="Yu Mincho" panose="02020400000000000000" pitchFamily="18" charset="-128"/>
                  <a:ea typeface="Yu Mincho" panose="02020400000000000000" pitchFamily="18" charset="-128"/>
                </a:rPr>
                <a:t>、まだわかりません。</a:t>
              </a:r>
              <a:endParaRPr lang="en-US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  <a:p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①　なにをしますか　．まだ決めていません　</a:t>
              </a:r>
              <a:endParaRPr lang="en-US" altLang="ja-JP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  <a:p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　</a:t>
              </a:r>
              <a:r>
                <a:rPr lang="en-US" sz="2800" dirty="0">
                  <a:latin typeface="Yu Mincho" panose="02020400000000000000" pitchFamily="18" charset="-128"/>
                  <a:ea typeface="Yu Mincho" panose="02020400000000000000" pitchFamily="18" charset="-128"/>
                  <a:sym typeface="Wingdings" pitchFamily="2" charset="2"/>
                </a:rPr>
                <a:t>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　</a:t>
              </a:r>
              <a:endParaRPr lang="en-US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  <a:p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②　何を専行しますか　．考えています　　</a:t>
              </a:r>
              <a:endParaRPr lang="en-US" altLang="ja-JP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  <a:p>
              <a:r>
                <a:rPr lang="en-US" sz="2800" dirty="0">
                  <a:latin typeface="Yu Mincho" panose="02020400000000000000" pitchFamily="18" charset="-128"/>
                  <a:ea typeface="Yu Mincho" panose="02020400000000000000" pitchFamily="18" charset="-128"/>
                  <a:sym typeface="Wingdings" pitchFamily="2" charset="2"/>
                </a:rPr>
                <a:t>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　</a:t>
              </a:r>
              <a:endParaRPr lang="en-US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  <a:p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③　どんな先生がいますか　</a:t>
              </a:r>
              <a:r>
                <a:rPr lang="en-US" sz="2800" dirty="0">
                  <a:latin typeface="Yu Mincho" panose="02020400000000000000" pitchFamily="18" charset="-128"/>
                  <a:ea typeface="Yu Mincho" panose="02020400000000000000" pitchFamily="18" charset="-128"/>
                </a:rPr>
                <a:t>.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　調べています　</a:t>
              </a:r>
              <a:endParaRPr lang="en-US" altLang="ja-JP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  <a:p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　</a:t>
              </a:r>
              <a:r>
                <a:rPr lang="en-US" sz="2800" dirty="0">
                  <a:latin typeface="Yu Mincho" panose="02020400000000000000" pitchFamily="18" charset="-128"/>
                  <a:ea typeface="Yu Mincho" panose="02020400000000000000" pitchFamily="18" charset="-128"/>
                  <a:sym typeface="Wingdings" pitchFamily="2" charset="2"/>
                </a:rPr>
                <a:t></a:t>
              </a:r>
            </a:p>
            <a:p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④　どの学校の試験が受けますか　．迷っています　　</a:t>
              </a:r>
              <a:r>
                <a:rPr lang="en-US" sz="2800" dirty="0">
                  <a:sym typeface="Wingdings" pitchFamily="2" charset="2"/>
                </a:rPr>
                <a:t></a:t>
              </a:r>
              <a:r>
                <a:rPr lang="ja-JP" altLang="en-US" sz="2800"/>
                <a:t>　</a:t>
              </a:r>
              <a:endParaRPr lang="en-US" sz="2800" dirty="0"/>
            </a:p>
            <a:p>
              <a:r>
                <a:rPr lang="ja-JP" altLang="en-US" sz="2800"/>
                <a:t>　</a:t>
              </a:r>
              <a:endParaRPr lang="en-US" sz="2800" dirty="0"/>
            </a:p>
          </p:txBody>
        </p:sp>
        <p:sp>
          <p:nvSpPr>
            <p:cNvPr id="21" name="Pentagon 20">
              <a:extLst>
                <a:ext uri="{FF2B5EF4-FFF2-40B4-BE49-F238E27FC236}">
                  <a16:creationId xmlns:a16="http://schemas.microsoft.com/office/drawing/2014/main" id="{4B7AAC1C-B677-3D43-9CD5-2BE366852817}"/>
                </a:ext>
              </a:extLst>
            </p:cNvPr>
            <p:cNvSpPr/>
            <p:nvPr/>
          </p:nvSpPr>
          <p:spPr>
            <a:xfrm>
              <a:off x="512251" y="2227530"/>
              <a:ext cx="882595" cy="499347"/>
            </a:xfrm>
            <a:prstGeom prst="homePlate">
              <a:avLst/>
            </a:prstGeom>
            <a:solidFill>
              <a:srgbClr val="FF0000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800" b="1">
                  <a:solidFill>
                    <a:schemeClr val="tx1"/>
                  </a:solidFill>
                </a:rPr>
                <a:t>例</a:t>
              </a:r>
              <a:endParaRPr lang="en-US" sz="2800" b="1" dirty="0">
                <a:solidFill>
                  <a:schemeClr val="tx1"/>
                </a:solidFill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5ACBEDF-AAB7-AA40-B358-DF2E5FCE4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139928" y="4275366"/>
              <a:ext cx="2809461" cy="24005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8230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3ADD459-1913-684B-B69A-8FDB3270068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⑤　どうして子の学校を選びましたか　．教えてください　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⑥　どの学校がいいですか　．　調べます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⑦　授業料はいくらですか　．わかりません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⑧　（　　　　　　　　　　　）．考えています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/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4357C2-42AB-AB4C-9D64-415B4E33CB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0289" y="4457444"/>
            <a:ext cx="2809461" cy="240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335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80AF616-DB99-7846-B0CD-301057B9E225}"/>
              </a:ext>
            </a:extLst>
          </p:cNvPr>
          <p:cNvSpPr/>
          <p:nvPr/>
        </p:nvSpPr>
        <p:spPr>
          <a:xfrm>
            <a:off x="224192" y="1848806"/>
            <a:ext cx="10860120" cy="5124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ja-JP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	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国へ帰りますか　・　まだわかりません</a:t>
            </a:r>
            <a:endParaRPr lang="vi-VN" altLang="ja-JP" sz="2800" dirty="0"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国へ帰る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かどうか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、まだわかりません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①　進学しますか　・　わかりません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②　今の仕事をやめますか　・　迷っています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③　日本で就職しますか　・　悩んでいます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④　今年の日本語能力試験を受けますか　・　まだわかりません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97791FB6-5D66-1547-8B22-CD654DB63630}"/>
              </a:ext>
            </a:extLst>
          </p:cNvPr>
          <p:cNvSpPr/>
          <p:nvPr/>
        </p:nvSpPr>
        <p:spPr>
          <a:xfrm>
            <a:off x="288172" y="1787442"/>
            <a:ext cx="882595" cy="499347"/>
          </a:xfrm>
          <a:prstGeom prst="homePlate">
            <a:avLst/>
          </a:prstGeom>
          <a:solidFill>
            <a:srgbClr val="FF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>
                <a:solidFill>
                  <a:schemeClr val="tx1"/>
                </a:solidFill>
              </a:rPr>
              <a:t>例</a:t>
            </a:r>
            <a:endParaRPr lang="en-US" sz="2800" b="1" dirty="0">
              <a:solidFill>
                <a:schemeClr val="tx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FF2DF9A-8BD5-AE42-95D6-76A43C6FFC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36330" y="1674729"/>
            <a:ext cx="2809461" cy="240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97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B049D53-C5AA-6142-B045-941C465BA388}"/>
              </a:ext>
            </a:extLst>
          </p:cNvPr>
          <p:cNvSpPr/>
          <p:nvPr/>
        </p:nvSpPr>
        <p:spPr>
          <a:xfrm>
            <a:off x="404974" y="2089401"/>
            <a:ext cx="8337395" cy="396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⑤　合格でますか　・　心配です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⑥　寮がいますか　・　調べます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⑦　間違いがありませんか　・　きちんと見ます　</a:t>
            </a: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⑧　留学生が多いですか　・　先輩に聞きます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225D2F3-9BB2-674D-AF73-3882CC4FD0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2515" y="1674729"/>
            <a:ext cx="2809461" cy="240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76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Yu Mincho" panose="02020400000000000000" pitchFamily="18" charset="-128"/>
              </a:rPr>
              <a:t>1 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これからの計画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44B7D1-0BB5-AF4E-81E8-11CF6FB44C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259" y="1926967"/>
            <a:ext cx="11698532" cy="477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14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4A1112A-83A1-0047-99CA-7806232D3A4A}"/>
              </a:ext>
            </a:extLst>
          </p:cNvPr>
          <p:cNvSpPr/>
          <p:nvPr/>
        </p:nvSpPr>
        <p:spPr>
          <a:xfrm>
            <a:off x="462625" y="2062523"/>
            <a:ext cx="9383901" cy="396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⑨　答えが正しいですか・確認します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⑩　通学が便利ですか　・　インターネットで調べます　</a:t>
            </a: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⑪　本当ですか　・　もう一度聞きます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⑫　（　　　　　　）・まだわかりません　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sym typeface="Wingdings" pitchFamily="2" charset="2"/>
              </a:rPr>
              <a:t>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743BE19-5983-E342-9908-B22D3C1CBE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1068" y="4296981"/>
            <a:ext cx="2809461" cy="240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9485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698C0-935D-B548-9AE2-19DD1D91D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E1D94F-1D24-5641-8A94-54FAD2C2879C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148C5986-51E5-8042-A3D4-1DE2592566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876F3151-F569-8E4D-B6EF-DE8CFDF4A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Home Page - FPTU HCM">
            <a:extLst>
              <a:ext uri="{FF2B5EF4-FFF2-40B4-BE49-F238E27FC236}">
                <a16:creationId xmlns:a16="http://schemas.microsoft.com/office/drawing/2014/main" id="{5CECEC20-5AEA-D54C-9010-F0F782D14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bstract image">
            <a:extLst>
              <a:ext uri="{FF2B5EF4-FFF2-40B4-BE49-F238E27FC236}">
                <a16:creationId xmlns:a16="http://schemas.microsoft.com/office/drawing/2014/main" id="{77F2A92E-1858-A945-989E-46F3E657324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8CC064E-5267-604B-98A9-FA5A91E5B37C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lvl="0"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やてみよう</a:t>
            </a:r>
            <a:endParaRPr lang="en-US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en-US" sz="6000" dirty="0"/>
          </a:p>
        </p:txBody>
      </p:sp>
      <p:pic>
        <p:nvPicPr>
          <p:cNvPr id="10" name="Picture 9" descr="abstract image">
            <a:extLst>
              <a:ext uri="{FF2B5EF4-FFF2-40B4-BE49-F238E27FC236}">
                <a16:creationId xmlns:a16="http://schemas.microsoft.com/office/drawing/2014/main" id="{A225681C-ACD7-1441-BCB5-682AE5A2EA8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75DABE0-2160-0745-AF34-9AE85DBF7A49}"/>
              </a:ext>
            </a:extLst>
          </p:cNvPr>
          <p:cNvGrpSpPr/>
          <p:nvPr/>
        </p:nvGrpSpPr>
        <p:grpSpPr>
          <a:xfrm>
            <a:off x="393821" y="5921298"/>
            <a:ext cx="2906940" cy="838759"/>
            <a:chOff x="393821" y="5921298"/>
            <a:chExt cx="2906940" cy="838759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C23CE820-228B-A34E-B91C-2209F1EE423F}"/>
                </a:ext>
              </a:extLst>
            </p:cNvPr>
            <p:cNvSpPr/>
            <p:nvPr/>
          </p:nvSpPr>
          <p:spPr>
            <a:xfrm>
              <a:off x="1398263" y="6150114"/>
              <a:ext cx="268044" cy="547422"/>
            </a:xfrm>
            <a:prstGeom prst="roundRect">
              <a:avLst>
                <a:gd name="adj" fmla="val 24987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3D141405-7A43-9E4A-8DE6-FF910779A09A}"/>
                </a:ext>
              </a:extLst>
            </p:cNvPr>
            <p:cNvSpPr/>
            <p:nvPr/>
          </p:nvSpPr>
          <p:spPr>
            <a:xfrm>
              <a:off x="1750833" y="6166623"/>
              <a:ext cx="1549928" cy="530913"/>
            </a:xfrm>
            <a:prstGeom prst="round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4000" b="1" cap="none" spc="0" dirty="0">
                  <a:ln w="0"/>
                  <a:solidFill>
                    <a:schemeClr val="tx1"/>
                  </a:solidFill>
                  <a:latin typeface="Arial" panose="020B0604020202020204" pitchFamily="34" charset="0"/>
                  <a:ea typeface="Yu Mincho" panose="02020400000000000000" pitchFamily="18" charset="-128"/>
                  <a:cs typeface="Arial" panose="020B0604020202020204" pitchFamily="34" charset="0"/>
                </a:rPr>
                <a:t>A</a:t>
              </a:r>
              <a:r>
                <a:rPr lang="vi-VN" altLang="ja-JP" sz="4000" b="1" cap="none" spc="0" dirty="0">
                  <a:ln w="0"/>
                  <a:solidFill>
                    <a:schemeClr val="bg1"/>
                  </a:solidFill>
                  <a:latin typeface="Arial" panose="020B0604020202020204" pitchFamily="34" charset="0"/>
                  <a:ea typeface="Yu Mincho" panose="02020400000000000000" pitchFamily="18" charset="-128"/>
                  <a:cs typeface="Arial" panose="020B0604020202020204" pitchFamily="34" charset="0"/>
                </a:rPr>
                <a:t>38</a:t>
              </a:r>
              <a:endParaRPr lang="en-US" altLang="ja-JP" sz="4000" b="1" cap="none" spc="0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endParaRPr>
            </a:p>
          </p:txBody>
        </p:sp>
        <p:pic>
          <p:nvPicPr>
            <p:cNvPr id="20" name="Picture 2" descr="Kỷ Lục Quay Đĩa Bản Ghi Vinyl Âm - Miễn Phí vector hình ảnh trên Pixabay">
              <a:extLst>
                <a:ext uri="{FF2B5EF4-FFF2-40B4-BE49-F238E27FC236}">
                  <a16:creationId xmlns:a16="http://schemas.microsoft.com/office/drawing/2014/main" id="{7587A529-E9A3-E54B-91FF-7DE10AD1E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3821" y="5921298"/>
              <a:ext cx="919915" cy="8387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DCF6D40-64B5-B84A-9541-C5DCEA54C502}"/>
              </a:ext>
            </a:extLst>
          </p:cNvPr>
          <p:cNvSpPr/>
          <p:nvPr/>
        </p:nvSpPr>
        <p:spPr>
          <a:xfrm>
            <a:off x="224192" y="2073048"/>
            <a:ext cx="11741068" cy="3038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この学校を卒業したら、旅行の専門学校</a:t>
            </a:r>
            <a:r>
              <a:rPr lang="vi-VN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_______________________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。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lvl="0">
              <a:lnSpc>
                <a:spcPct val="115000"/>
              </a:lnSpc>
              <a:spcAft>
                <a:spcPts val="0"/>
              </a:spcAft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　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将来、日本の旅行会社で</a:t>
            </a:r>
            <a:r>
              <a:rPr lang="vi-VN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_______________________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。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lvl="0">
              <a:lnSpc>
                <a:spcPct val="115000"/>
              </a:lnSpc>
              <a:spcAft>
                <a:spcPts val="0"/>
              </a:spcAft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　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それで、夏休みに</a:t>
            </a:r>
            <a:r>
              <a:rPr lang="vi-VN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_______________________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MS Mincho" panose="02020609040205080304" pitchFamily="49" charset="-128"/>
              <a:buAutoNum type="arabicDbPlain" startAt="2"/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MS Mincho" panose="02020609040205080304" pitchFamily="49" charset="-128"/>
              </a:rPr>
              <a:t>この学校を卒業したら、</a:t>
            </a:r>
            <a:r>
              <a:rPr lang="vi-VN" sz="2800" dirty="0">
                <a:latin typeface="Calibri" panose="020F0502020204030204" pitchFamily="34" charset="0"/>
                <a:ea typeface="Yu Mincho" panose="02020400000000000000" pitchFamily="18" charset="-128"/>
                <a:cs typeface="MS Mincho" panose="02020609040205080304" pitchFamily="49" charset="-128"/>
              </a:rPr>
              <a:t>_______________________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MS Mincho" panose="02020609040205080304" pitchFamily="49" charset="-128"/>
              </a:rPr>
              <a:t>。まだ迷っています今の目標は</a:t>
            </a:r>
            <a:r>
              <a:rPr lang="vi-VN" sz="2800" dirty="0">
                <a:latin typeface="Times New Roman" panose="02020603050405020304" pitchFamily="18" charset="0"/>
                <a:ea typeface="Yu Mincho" panose="02020400000000000000" pitchFamily="18" charset="-128"/>
              </a:rPr>
              <a:t>_______________________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です。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>
              <a:lnSpc>
                <a:spcPct val="115000"/>
              </a:lnSpc>
              <a:spcAft>
                <a:spcPts val="0"/>
              </a:spcAft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  <a:cs typeface="MS Mincho" panose="02020609040205080304" pitchFamily="49" charset="-128"/>
              </a:rPr>
              <a:t>　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MS Mincho" panose="02020609040205080304" pitchFamily="49" charset="-128"/>
              </a:rPr>
              <a:t>それで、今、</a:t>
            </a:r>
            <a:r>
              <a:rPr lang="vi-VN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_______________________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います。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3" name="38 3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920175" y="618014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3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1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4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36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7988C10-613D-EC4E-8323-AC9DEE280E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84476" y="2146852"/>
            <a:ext cx="4800600" cy="3302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8BD1CD-66FF-CE45-BE04-7DAEC3FCF1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85076" y="2146852"/>
            <a:ext cx="4800600" cy="3302000"/>
          </a:xfrm>
          <a:prstGeom prst="rect">
            <a:avLst/>
          </a:prstGeom>
        </p:spPr>
      </p:pic>
      <p:pic>
        <p:nvPicPr>
          <p:cNvPr id="2" name="36 3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065454" y="604857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0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5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37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0336AB3-ACC8-564A-B946-131EAB18B1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53613" y="1674729"/>
            <a:ext cx="7892178" cy="5022808"/>
          </a:xfrm>
          <a:prstGeom prst="rect">
            <a:avLst/>
          </a:prstGeom>
        </p:spPr>
      </p:pic>
      <p:pic>
        <p:nvPicPr>
          <p:cNvPr id="2" name="37 3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650945" y="50285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237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dirty="0"/>
          </a:p>
          <a:p>
            <a:pPr lvl="0" algn="ctr"/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疑問詞</a:t>
            </a:r>
            <a:r>
              <a:rPr lang="ja-JP" altLang="en-US" sz="60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r>
              <a:rPr lang="ja-JP" altLang="en-US" sz="6000">
                <a:solidFill>
                  <a:srgbClr val="FF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普通形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　か、＿＿＿＿＿</a:t>
            </a:r>
            <a:endParaRPr lang="en-US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D8237CF-28EF-3242-A184-ED6EF1F388BE}"/>
              </a:ext>
            </a:extLst>
          </p:cNvPr>
          <p:cNvGrpSpPr/>
          <p:nvPr/>
        </p:nvGrpSpPr>
        <p:grpSpPr>
          <a:xfrm>
            <a:off x="1035973" y="1701382"/>
            <a:ext cx="10120054" cy="4922575"/>
            <a:chOff x="1774826" y="19093"/>
            <a:chExt cx="9328301" cy="6692740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2E20E9A0-6912-5449-B145-AE0423AF0D36}"/>
                </a:ext>
              </a:extLst>
            </p:cNvPr>
            <p:cNvSpPr/>
            <p:nvPr/>
          </p:nvSpPr>
          <p:spPr>
            <a:xfrm>
              <a:off x="1774826" y="1412876"/>
              <a:ext cx="3960813" cy="1152525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7200" dirty="0">
                  <a:latin typeface="NtMotoyaKyotai" pitchFamily="18" charset="-128"/>
                  <a:ea typeface="NtMotoyaKyotai" pitchFamily="18" charset="-128"/>
                </a:rPr>
                <a:t>Ｖ</a:t>
              </a:r>
              <a:endParaRPr lang="en-US" sz="72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0DF4E491-1586-814C-88E0-D258ED17EAE8}"/>
                </a:ext>
              </a:extLst>
            </p:cNvPr>
            <p:cNvSpPr/>
            <p:nvPr/>
          </p:nvSpPr>
          <p:spPr>
            <a:xfrm>
              <a:off x="1774826" y="2636839"/>
              <a:ext cx="3960813" cy="1152525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7200" dirty="0">
                  <a:latin typeface="NtMotoyaKyotai" pitchFamily="18" charset="-128"/>
                  <a:ea typeface="NtMotoyaKyotai" pitchFamily="18" charset="-128"/>
                </a:rPr>
                <a:t>Ａい</a:t>
              </a:r>
              <a:endParaRPr lang="en-US" sz="72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F2473A8C-BE67-5F46-89C7-97EE5D3F56B8}"/>
                </a:ext>
              </a:extLst>
            </p:cNvPr>
            <p:cNvSpPr/>
            <p:nvPr/>
          </p:nvSpPr>
          <p:spPr>
            <a:xfrm>
              <a:off x="1774826" y="3860801"/>
              <a:ext cx="3960813" cy="1152525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6000" dirty="0">
                  <a:latin typeface="NtMotoyaKyotai" pitchFamily="18" charset="-128"/>
                  <a:ea typeface="NtMotoyaKyotai" pitchFamily="18" charset="-128"/>
                </a:rPr>
                <a:t>Ａな／Ｎ</a:t>
              </a:r>
              <a:endParaRPr lang="en-US" sz="60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24503F57-9A4F-1043-B154-8719C80A1F7D}"/>
                </a:ext>
              </a:extLst>
            </p:cNvPr>
            <p:cNvSpPr/>
            <p:nvPr/>
          </p:nvSpPr>
          <p:spPr>
            <a:xfrm>
              <a:off x="1774826" y="5229226"/>
              <a:ext cx="3960813" cy="1428116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6000">
                  <a:latin typeface="NtMotoyaKyotai" pitchFamily="18" charset="-128"/>
                  <a:ea typeface="NtMotoyaKyotai" pitchFamily="18" charset="-128"/>
                </a:rPr>
                <a:t>疑問詞</a:t>
              </a:r>
              <a:endParaRPr lang="en-US" altLang="ja-JP" sz="6000" dirty="0">
                <a:latin typeface="NtMotoyaKyotai" pitchFamily="18" charset="-128"/>
                <a:ea typeface="NtMotoyaKyotai" pitchFamily="18" charset="-128"/>
              </a:endParaRPr>
            </a:p>
            <a:p>
              <a:pPr algn="ctr">
                <a:defRPr/>
              </a:pPr>
              <a:endParaRPr lang="en-US" sz="16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7F793D65-2318-EE4F-91EE-2E710DE64A83}"/>
                </a:ext>
              </a:extLst>
            </p:cNvPr>
            <p:cNvSpPr/>
            <p:nvPr/>
          </p:nvSpPr>
          <p:spPr>
            <a:xfrm>
              <a:off x="5826125" y="1429126"/>
              <a:ext cx="3068638" cy="1152525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だれが　いく</a:t>
              </a:r>
              <a:endParaRPr lang="en-US" sz="24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E54424A1-5196-8D4F-AF10-44715EC98E49}"/>
                </a:ext>
              </a:extLst>
            </p:cNvPr>
            <p:cNvSpPr/>
            <p:nvPr/>
          </p:nvSpPr>
          <p:spPr>
            <a:xfrm>
              <a:off x="5826125" y="2735638"/>
              <a:ext cx="3068637" cy="987029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どこが　いい</a:t>
              </a:r>
              <a:endParaRPr lang="en-US" sz="24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4D1BED6D-CC4C-AF49-8874-5024E3E79F3D}"/>
                </a:ext>
              </a:extLst>
            </p:cNvPr>
            <p:cNvSpPr/>
            <p:nvPr/>
          </p:nvSpPr>
          <p:spPr>
            <a:xfrm>
              <a:off x="5853113" y="3860800"/>
              <a:ext cx="3371435" cy="1152525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いつが　ひま（だ）</a:t>
              </a:r>
              <a:endParaRPr lang="en-US" altLang="ja-JP" sz="2400" dirty="0">
                <a:latin typeface="NtMotoyaKyotai" pitchFamily="18" charset="-128"/>
                <a:ea typeface="NtMotoyaKyotai" pitchFamily="18" charset="-128"/>
              </a:endParaRPr>
            </a:p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どんな　まち（だ）</a:t>
              </a:r>
              <a:endParaRPr lang="en-US" sz="24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DEB16C93-E1DD-2C4A-958F-E7ECDC91ABE0}"/>
                </a:ext>
              </a:extLst>
            </p:cNvPr>
            <p:cNvSpPr/>
            <p:nvPr/>
          </p:nvSpPr>
          <p:spPr>
            <a:xfrm>
              <a:off x="5853112" y="5229226"/>
              <a:ext cx="3535895" cy="143986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なに／どこ／</a:t>
              </a:r>
              <a:endParaRPr lang="en-US" altLang="ja-JP" sz="2400" dirty="0">
                <a:latin typeface="NtMotoyaKyotai" pitchFamily="18" charset="-128"/>
                <a:ea typeface="NtMotoyaKyotai" pitchFamily="18" charset="-128"/>
              </a:endParaRPr>
            </a:p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いつ／だれ／</a:t>
              </a:r>
              <a:endParaRPr lang="en-US" altLang="ja-JP" sz="2400" dirty="0">
                <a:latin typeface="NtMotoyaKyotai" pitchFamily="18" charset="-128"/>
                <a:ea typeface="NtMotoyaKyotai" pitchFamily="18" charset="-128"/>
              </a:endParaRPr>
            </a:p>
            <a:p>
              <a:pPr algn="ctr">
                <a:defRPr/>
              </a:pPr>
              <a:r>
                <a:rPr lang="ja-JP" altLang="en-US" sz="2400" dirty="0">
                  <a:latin typeface="NtMotoyaKyotai" pitchFamily="18" charset="-128"/>
                  <a:ea typeface="NtMotoyaKyotai" pitchFamily="18" charset="-128"/>
                </a:rPr>
                <a:t>どうして（だ）</a:t>
              </a:r>
              <a:endParaRPr lang="en-US" sz="24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D3A4F47D-CFE2-D245-BB55-73212C9A4BF0}"/>
                </a:ext>
              </a:extLst>
            </p:cNvPr>
            <p:cNvSpPr/>
            <p:nvPr/>
          </p:nvSpPr>
          <p:spPr>
            <a:xfrm>
              <a:off x="10167023" y="1772097"/>
              <a:ext cx="936104" cy="4752527"/>
            </a:xfrm>
            <a:prstGeom prst="round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vert="vert270" anchor="ctr"/>
            <a:lstStyle/>
            <a:p>
              <a:pPr algn="ctr">
                <a:defRPr/>
              </a:pPr>
              <a:r>
                <a:rPr lang="ja-JP" altLang="en-US" sz="6600" dirty="0">
                  <a:latin typeface="NtMotoyaKyotai" pitchFamily="18" charset="-128"/>
                  <a:ea typeface="NtMotoyaKyotai" pitchFamily="18" charset="-128"/>
                </a:rPr>
                <a:t>か、～</a:t>
              </a:r>
              <a:endParaRPr lang="en-US" sz="66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42" name="Plus 41">
              <a:extLst>
                <a:ext uri="{FF2B5EF4-FFF2-40B4-BE49-F238E27FC236}">
                  <a16:creationId xmlns:a16="http://schemas.microsoft.com/office/drawing/2014/main" id="{E38549C0-BAC8-6B40-9434-5FB8741BF5D9}"/>
                </a:ext>
              </a:extLst>
            </p:cNvPr>
            <p:cNvSpPr/>
            <p:nvPr/>
          </p:nvSpPr>
          <p:spPr>
            <a:xfrm>
              <a:off x="9614795" y="3503590"/>
              <a:ext cx="432048" cy="864096"/>
            </a:xfrm>
            <a:prstGeom prst="mathPlus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" name="Multiply 42">
              <a:extLst>
                <a:ext uri="{FF2B5EF4-FFF2-40B4-BE49-F238E27FC236}">
                  <a16:creationId xmlns:a16="http://schemas.microsoft.com/office/drawing/2014/main" id="{9EB9D937-2913-EC48-9476-6C330E930C54}"/>
                </a:ext>
              </a:extLst>
            </p:cNvPr>
            <p:cNvSpPr/>
            <p:nvPr/>
          </p:nvSpPr>
          <p:spPr>
            <a:xfrm>
              <a:off x="7967664" y="3789362"/>
              <a:ext cx="825174" cy="1366839"/>
            </a:xfrm>
            <a:prstGeom prst="mathMultiply">
              <a:avLst>
                <a:gd name="adj1" fmla="val 11495"/>
              </a:avLst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4" name="Multiply 43">
              <a:extLst>
                <a:ext uri="{FF2B5EF4-FFF2-40B4-BE49-F238E27FC236}">
                  <a16:creationId xmlns:a16="http://schemas.microsoft.com/office/drawing/2014/main" id="{B489F6C8-CBC3-0B4A-9B49-7DE775A058C1}"/>
                </a:ext>
              </a:extLst>
            </p:cNvPr>
            <p:cNvSpPr/>
            <p:nvPr/>
          </p:nvSpPr>
          <p:spPr>
            <a:xfrm>
              <a:off x="8040562" y="6037146"/>
              <a:ext cx="323850" cy="674687"/>
            </a:xfrm>
            <a:prstGeom prst="mathMultiply">
              <a:avLst>
                <a:gd name="adj1" fmla="val 11495"/>
              </a:avLst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81B8E5A5-69C4-F740-AE16-BCD2B6541905}"/>
                </a:ext>
              </a:extLst>
            </p:cNvPr>
            <p:cNvSpPr/>
            <p:nvPr/>
          </p:nvSpPr>
          <p:spPr>
            <a:xfrm>
              <a:off x="2346994" y="19093"/>
              <a:ext cx="6445844" cy="947977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CÓ TỪ NGHI VẤN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8093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dirty="0"/>
          </a:p>
          <a:p>
            <a:pPr algn="ctr"/>
            <a:endParaRPr lang="en-US" altLang="ja-JP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ctr"/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疑問詞</a:t>
            </a:r>
            <a:r>
              <a:rPr lang="ja-JP" altLang="en-US" sz="60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r>
              <a:rPr lang="ja-JP" altLang="en-US" sz="6000">
                <a:solidFill>
                  <a:srgbClr val="FF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普通形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　か、＿＿＿＿＿</a:t>
            </a:r>
            <a:endParaRPr lang="en-US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r>
              <a:rPr lang="ja-JP" altLang="en-US" sz="6000"/>
              <a:t>＿＿＿</a:t>
            </a:r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7332E8B-5D95-CE4B-BF06-47AEC7F207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1905000"/>
            <a:ext cx="4191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Giờ giảng kết thúc lúc mấy giờ?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EC30A8-B90A-0A49-96FE-5BA22B52AF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463" y="2343151"/>
            <a:ext cx="5453062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講義は　何時に　終わりますか。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7" name="Striped Right Arrow 16">
            <a:extLst>
              <a:ext uri="{FF2B5EF4-FFF2-40B4-BE49-F238E27FC236}">
                <a16:creationId xmlns:a16="http://schemas.microsoft.com/office/drawing/2014/main" id="{E7D80024-8AC8-1640-9DEE-CFF5395AE198}"/>
              </a:ext>
            </a:extLst>
          </p:cNvPr>
          <p:cNvSpPr/>
          <p:nvPr/>
        </p:nvSpPr>
        <p:spPr>
          <a:xfrm rot="595655">
            <a:off x="1751442" y="2963579"/>
            <a:ext cx="1758160" cy="985601"/>
          </a:xfrm>
          <a:prstGeom prst="striped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9EE833-B2FE-F148-8AB2-E50A3D3779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8414" y="2343151"/>
            <a:ext cx="2725737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知りません</a:t>
            </a: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CCDE6C-6D06-7845-B634-72D4834EAD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4064" y="1905000"/>
            <a:ext cx="33353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(Tôi) Không rõ / Không biết.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F94780-CC19-BB43-998A-5DE9521793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7850" y="4386264"/>
            <a:ext cx="4191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Anh Takana có đi du lịch không?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6EA545-9031-084A-91C4-EAF2788480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0713" y="4824414"/>
            <a:ext cx="5664200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田中さんは　旅行に　行きますか</a:t>
            </a: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B8D9BA-9A83-8843-A196-8A4A230F90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2076" y="4824414"/>
            <a:ext cx="2727325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分かりません</a:t>
            </a: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DFC7EF-A981-9340-BA9A-A4B3422DA7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4914" y="4386264"/>
            <a:ext cx="25495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Không rõ / Không biết.</a:t>
            </a:r>
          </a:p>
        </p:txBody>
      </p:sp>
      <p:sp>
        <p:nvSpPr>
          <p:cNvPr id="24" name="Octagon 23">
            <a:extLst>
              <a:ext uri="{FF2B5EF4-FFF2-40B4-BE49-F238E27FC236}">
                <a16:creationId xmlns:a16="http://schemas.microsoft.com/office/drawing/2014/main" id="{B36E7A39-2293-244D-9ABB-24A1C34FB965}"/>
              </a:ext>
            </a:extLst>
          </p:cNvPr>
          <p:cNvSpPr/>
          <p:nvPr/>
        </p:nvSpPr>
        <p:spPr>
          <a:xfrm rot="21057929">
            <a:off x="1626340" y="2274889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5" name="Octagon 24">
            <a:extLst>
              <a:ext uri="{FF2B5EF4-FFF2-40B4-BE49-F238E27FC236}">
                <a16:creationId xmlns:a16="http://schemas.microsoft.com/office/drawing/2014/main" id="{501C25DB-E2B0-C646-BC13-4C0EACDE504A}"/>
              </a:ext>
            </a:extLst>
          </p:cNvPr>
          <p:cNvSpPr/>
          <p:nvPr/>
        </p:nvSpPr>
        <p:spPr>
          <a:xfrm rot="21057929">
            <a:off x="7416907" y="2248070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26" name="Octagon 25">
            <a:extLst>
              <a:ext uri="{FF2B5EF4-FFF2-40B4-BE49-F238E27FC236}">
                <a16:creationId xmlns:a16="http://schemas.microsoft.com/office/drawing/2014/main" id="{29AF6E95-3F1B-C842-B5F6-2BAB598F4735}"/>
              </a:ext>
            </a:extLst>
          </p:cNvPr>
          <p:cNvSpPr/>
          <p:nvPr/>
        </p:nvSpPr>
        <p:spPr>
          <a:xfrm rot="21057929">
            <a:off x="1919707" y="3213257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7" name="Octagon 26">
            <a:extLst>
              <a:ext uri="{FF2B5EF4-FFF2-40B4-BE49-F238E27FC236}">
                <a16:creationId xmlns:a16="http://schemas.microsoft.com/office/drawing/2014/main" id="{19DC1058-310E-9841-AE39-6DBFB2C86C07}"/>
              </a:ext>
            </a:extLst>
          </p:cNvPr>
          <p:cNvSpPr/>
          <p:nvPr/>
        </p:nvSpPr>
        <p:spPr>
          <a:xfrm rot="21057929">
            <a:off x="2775276" y="3387050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28" name="Plus 27">
            <a:extLst>
              <a:ext uri="{FF2B5EF4-FFF2-40B4-BE49-F238E27FC236}">
                <a16:creationId xmlns:a16="http://schemas.microsoft.com/office/drawing/2014/main" id="{AEC0D1AA-A524-8740-B4DE-0987C09DA12F}"/>
              </a:ext>
            </a:extLst>
          </p:cNvPr>
          <p:cNvSpPr/>
          <p:nvPr/>
        </p:nvSpPr>
        <p:spPr>
          <a:xfrm>
            <a:off x="2345725" y="3357488"/>
            <a:ext cx="406123" cy="215528"/>
          </a:xfrm>
          <a:prstGeom prst="mathPlu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Striped Right Arrow 28">
            <a:extLst>
              <a:ext uri="{FF2B5EF4-FFF2-40B4-BE49-F238E27FC236}">
                <a16:creationId xmlns:a16="http://schemas.microsoft.com/office/drawing/2014/main" id="{71106404-38D4-964B-8448-62544257FA02}"/>
              </a:ext>
            </a:extLst>
          </p:cNvPr>
          <p:cNvSpPr/>
          <p:nvPr/>
        </p:nvSpPr>
        <p:spPr>
          <a:xfrm rot="595655">
            <a:off x="1793899" y="5485605"/>
            <a:ext cx="1758160" cy="985601"/>
          </a:xfrm>
          <a:prstGeom prst="striped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0" name="Octagon 29">
            <a:extLst>
              <a:ext uri="{FF2B5EF4-FFF2-40B4-BE49-F238E27FC236}">
                <a16:creationId xmlns:a16="http://schemas.microsoft.com/office/drawing/2014/main" id="{A6F06849-7B08-3E4D-A543-DD71C5E3B632}"/>
              </a:ext>
            </a:extLst>
          </p:cNvPr>
          <p:cNvSpPr/>
          <p:nvPr/>
        </p:nvSpPr>
        <p:spPr>
          <a:xfrm rot="21057929">
            <a:off x="1962164" y="5735283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31" name="Octagon 30">
            <a:extLst>
              <a:ext uri="{FF2B5EF4-FFF2-40B4-BE49-F238E27FC236}">
                <a16:creationId xmlns:a16="http://schemas.microsoft.com/office/drawing/2014/main" id="{12C78C8E-9FD3-B94C-A35A-908A93EFC6B8}"/>
              </a:ext>
            </a:extLst>
          </p:cNvPr>
          <p:cNvSpPr/>
          <p:nvPr/>
        </p:nvSpPr>
        <p:spPr>
          <a:xfrm rot="21057929">
            <a:off x="2817733" y="5909076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32" name="Plus 31">
            <a:extLst>
              <a:ext uri="{FF2B5EF4-FFF2-40B4-BE49-F238E27FC236}">
                <a16:creationId xmlns:a16="http://schemas.microsoft.com/office/drawing/2014/main" id="{6C358750-938A-3547-8F0A-2F38E938089C}"/>
              </a:ext>
            </a:extLst>
          </p:cNvPr>
          <p:cNvSpPr/>
          <p:nvPr/>
        </p:nvSpPr>
        <p:spPr>
          <a:xfrm>
            <a:off x="2388182" y="5879514"/>
            <a:ext cx="406123" cy="215528"/>
          </a:xfrm>
          <a:prstGeom prst="mathPlu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8C14431-C40F-B64F-99D4-4F447CDDDD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3455988"/>
            <a:ext cx="6858000" cy="461962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Tôi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không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biết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giờ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giảng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kết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thúc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lúc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mấy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giờ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71EFEFC-8D8E-0C49-AB55-5EB48D6107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3289" y="6037263"/>
            <a:ext cx="7189787" cy="461962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Tôi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không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biết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anh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Tanaka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có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đi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du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lịch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 hay </a:t>
            </a:r>
            <a:r>
              <a:rPr lang="en-US" sz="2400" dirty="0" err="1">
                <a:solidFill>
                  <a:srgbClr val="FF0000"/>
                </a:solidFill>
                <a:cs typeface="Arial" charset="0"/>
              </a:rPr>
              <a:t>không</a:t>
            </a:r>
            <a:r>
              <a:rPr lang="en-US" sz="2400" dirty="0">
                <a:solidFill>
                  <a:srgbClr val="FF0000"/>
                </a:solidFill>
                <a:cs typeface="Arial" charset="0"/>
              </a:rPr>
              <a:t>.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E86CEC1-5B7E-D743-AB05-A22737CC4DDD}"/>
              </a:ext>
            </a:extLst>
          </p:cNvPr>
          <p:cNvSpPr/>
          <p:nvPr/>
        </p:nvSpPr>
        <p:spPr>
          <a:xfrm>
            <a:off x="3201988" y="2343151"/>
            <a:ext cx="1319212" cy="523875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06DF9D1-1791-5E4B-905F-CAE991B89AFB}"/>
              </a:ext>
            </a:extLst>
          </p:cNvPr>
          <p:cNvSpPr/>
          <p:nvPr/>
        </p:nvSpPr>
        <p:spPr>
          <a:xfrm>
            <a:off x="8829675" y="3425826"/>
            <a:ext cx="1320800" cy="523875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2251CE33-FB12-9D45-9044-147B266AC3B3}"/>
              </a:ext>
            </a:extLst>
          </p:cNvPr>
          <p:cNvSpPr/>
          <p:nvPr/>
        </p:nvSpPr>
        <p:spPr>
          <a:xfrm>
            <a:off x="8939214" y="6007101"/>
            <a:ext cx="1500187" cy="523875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Octagon 37">
            <a:extLst>
              <a:ext uri="{FF2B5EF4-FFF2-40B4-BE49-F238E27FC236}">
                <a16:creationId xmlns:a16="http://schemas.microsoft.com/office/drawing/2014/main" id="{1640EAA4-8F9F-3149-AB49-40E2EA225AD1}"/>
              </a:ext>
            </a:extLst>
          </p:cNvPr>
          <p:cNvSpPr/>
          <p:nvPr/>
        </p:nvSpPr>
        <p:spPr>
          <a:xfrm rot="21057929">
            <a:off x="1739730" y="4686134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39" name="Octagon 38">
            <a:extLst>
              <a:ext uri="{FF2B5EF4-FFF2-40B4-BE49-F238E27FC236}">
                <a16:creationId xmlns:a16="http://schemas.microsoft.com/office/drawing/2014/main" id="{A612B8AE-3E4A-D849-8155-B0D4A25D8E8E}"/>
              </a:ext>
            </a:extLst>
          </p:cNvPr>
          <p:cNvSpPr/>
          <p:nvPr/>
        </p:nvSpPr>
        <p:spPr>
          <a:xfrm rot="21057929">
            <a:off x="7530297" y="4659315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2278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8" grpId="0" animBg="1"/>
      <p:bldP spid="19" grpId="0"/>
      <p:bldP spid="20" grpId="0"/>
      <p:bldP spid="21" grpId="0" animBg="1"/>
      <p:bldP spid="22" grpId="0" animBg="1"/>
      <p:bldP spid="23" grpId="0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ja-JP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ctr"/>
            <a:endParaRPr lang="en-US" altLang="ja-JP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ctr"/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疑問詞</a:t>
            </a:r>
            <a:r>
              <a:rPr lang="ja-JP" altLang="en-US" sz="60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r>
              <a:rPr lang="ja-JP" altLang="en-US" sz="6000">
                <a:solidFill>
                  <a:srgbClr val="FF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普通形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　か、＿＿＿＿＿</a:t>
            </a:r>
            <a:endParaRPr lang="en-US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vi-VN" altLang="ja-JP" sz="6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4A25B2-E70B-D347-890A-99D447F89B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2153842"/>
            <a:ext cx="4191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 err="1">
                <a:cs typeface="Arial" panose="020B0604020202020204" pitchFamily="34" charset="0"/>
              </a:rPr>
              <a:t>Giờ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giảng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kết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thúc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lúc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mấy</a:t>
            </a:r>
            <a:r>
              <a:rPr lang="en-US" altLang="en-US" dirty="0">
                <a:cs typeface="Arial" panose="020B0604020202020204" pitchFamily="34" charset="0"/>
              </a:rPr>
              <a:t> </a:t>
            </a:r>
            <a:r>
              <a:rPr lang="en-US" altLang="en-US" dirty="0" err="1">
                <a:cs typeface="Arial" panose="020B0604020202020204" pitchFamily="34" charset="0"/>
              </a:rPr>
              <a:t>giờ</a:t>
            </a:r>
            <a:r>
              <a:rPr lang="en-US" altLang="en-US" dirty="0">
                <a:cs typeface="Arial" panose="020B0604020202020204" pitchFamily="34" charset="0"/>
              </a:rPr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8DF285-8E37-B040-BFE3-2B885AF854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463" y="2591993"/>
            <a:ext cx="5453062" cy="52322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授業は　何時に　終わりますか</a:t>
            </a: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B7CDB2-1F61-FF43-9123-57600AE7F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8414" y="2591993"/>
            <a:ext cx="2725737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知りません。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569446-DE65-6A4B-ADCD-13C3887A66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9663" y="2153842"/>
            <a:ext cx="25511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Không rõ / Không biết.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0A258E-44E2-424E-9AF5-E872A510F0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7850" y="4635106"/>
            <a:ext cx="4191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Anh Tanaka đang làm gì trong phòng?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0661D1-AE16-7E4A-B4A8-34461D9E27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2901" y="5073256"/>
            <a:ext cx="5942013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田中さんは部屋で何をしていますか。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7C62E2-7D5C-3042-8EEA-4EEC71F520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2076" y="5073256"/>
            <a:ext cx="2727325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聞いてください</a:t>
            </a: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3C1958-F39D-1449-AA9E-E04A53D1D3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4914" y="4635106"/>
            <a:ext cx="25495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Hãy hỏi.</a:t>
            </a:r>
          </a:p>
        </p:txBody>
      </p:sp>
      <p:sp>
        <p:nvSpPr>
          <p:cNvPr id="20" name="Striped Right Arrow 19">
            <a:extLst>
              <a:ext uri="{FF2B5EF4-FFF2-40B4-BE49-F238E27FC236}">
                <a16:creationId xmlns:a16="http://schemas.microsoft.com/office/drawing/2014/main" id="{C7F4833D-A9AB-D14A-A035-EA5CB62A308B}"/>
              </a:ext>
            </a:extLst>
          </p:cNvPr>
          <p:cNvSpPr/>
          <p:nvPr/>
        </p:nvSpPr>
        <p:spPr>
          <a:xfrm rot="595655">
            <a:off x="1631294" y="3245957"/>
            <a:ext cx="1758160" cy="985601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21" name="Octagon 20">
            <a:extLst>
              <a:ext uri="{FF2B5EF4-FFF2-40B4-BE49-F238E27FC236}">
                <a16:creationId xmlns:a16="http://schemas.microsoft.com/office/drawing/2014/main" id="{726E220C-4A15-3042-802B-8DCF8E85C0F2}"/>
              </a:ext>
            </a:extLst>
          </p:cNvPr>
          <p:cNvSpPr/>
          <p:nvPr/>
        </p:nvSpPr>
        <p:spPr>
          <a:xfrm rot="21057929">
            <a:off x="1799559" y="3495635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2" name="Octagon 21">
            <a:extLst>
              <a:ext uri="{FF2B5EF4-FFF2-40B4-BE49-F238E27FC236}">
                <a16:creationId xmlns:a16="http://schemas.microsoft.com/office/drawing/2014/main" id="{071AB7D5-0BC9-C442-AB37-4EF0AE11E9ED}"/>
              </a:ext>
            </a:extLst>
          </p:cNvPr>
          <p:cNvSpPr/>
          <p:nvPr/>
        </p:nvSpPr>
        <p:spPr>
          <a:xfrm rot="21057929">
            <a:off x="2655128" y="3669428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23" name="Plus 22">
            <a:extLst>
              <a:ext uri="{FF2B5EF4-FFF2-40B4-BE49-F238E27FC236}">
                <a16:creationId xmlns:a16="http://schemas.microsoft.com/office/drawing/2014/main" id="{AD86BF0A-AB46-054A-89CA-2E5620289967}"/>
              </a:ext>
            </a:extLst>
          </p:cNvPr>
          <p:cNvSpPr/>
          <p:nvPr/>
        </p:nvSpPr>
        <p:spPr>
          <a:xfrm>
            <a:off x="2225577" y="3639866"/>
            <a:ext cx="406123" cy="215528"/>
          </a:xfrm>
          <a:prstGeom prst="mathPlu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Striped Right Arrow 23">
            <a:extLst>
              <a:ext uri="{FF2B5EF4-FFF2-40B4-BE49-F238E27FC236}">
                <a16:creationId xmlns:a16="http://schemas.microsoft.com/office/drawing/2014/main" id="{65A27F00-3CBA-D64E-95DB-70FF0E69A337}"/>
              </a:ext>
            </a:extLst>
          </p:cNvPr>
          <p:cNvSpPr/>
          <p:nvPr/>
        </p:nvSpPr>
        <p:spPr>
          <a:xfrm rot="595655">
            <a:off x="1487278" y="5709475"/>
            <a:ext cx="1758160" cy="985601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25" name="Octagon 24">
            <a:extLst>
              <a:ext uri="{FF2B5EF4-FFF2-40B4-BE49-F238E27FC236}">
                <a16:creationId xmlns:a16="http://schemas.microsoft.com/office/drawing/2014/main" id="{DA77DAA8-BE2C-4E4E-8FE3-6AB6F99D27D1}"/>
              </a:ext>
            </a:extLst>
          </p:cNvPr>
          <p:cNvSpPr/>
          <p:nvPr/>
        </p:nvSpPr>
        <p:spPr>
          <a:xfrm rot="21057929">
            <a:off x="1726941" y="5959153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6" name="Octagon 25">
            <a:extLst>
              <a:ext uri="{FF2B5EF4-FFF2-40B4-BE49-F238E27FC236}">
                <a16:creationId xmlns:a16="http://schemas.microsoft.com/office/drawing/2014/main" id="{800553C9-B2DF-8C47-B99B-813945640A2B}"/>
              </a:ext>
            </a:extLst>
          </p:cNvPr>
          <p:cNvSpPr/>
          <p:nvPr/>
        </p:nvSpPr>
        <p:spPr>
          <a:xfrm rot="21057929">
            <a:off x="2582510" y="6132946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27" name="Plus 26">
            <a:extLst>
              <a:ext uri="{FF2B5EF4-FFF2-40B4-BE49-F238E27FC236}">
                <a16:creationId xmlns:a16="http://schemas.microsoft.com/office/drawing/2014/main" id="{F9DF7B5F-FE3D-2043-9587-5F81376CA2F1}"/>
              </a:ext>
            </a:extLst>
          </p:cNvPr>
          <p:cNvSpPr/>
          <p:nvPr/>
        </p:nvSpPr>
        <p:spPr>
          <a:xfrm>
            <a:off x="2247531" y="6103384"/>
            <a:ext cx="406123" cy="215528"/>
          </a:xfrm>
          <a:prstGeom prst="mathPlu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8063609-56A6-DC4E-9EA4-0394594D3E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4100" y="4082656"/>
            <a:ext cx="65103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Tôi không rõ giờ học kết thúc lúc mấy giờ.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E42C14B-4313-FE43-B7CC-C85652072D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82976" y="6468667"/>
            <a:ext cx="6511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Hãy hỏi xem anh Tanaka đang làm gì trong phòng.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F5A742-AF4F-9F47-9E28-5DC161E555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9014" y="3601642"/>
            <a:ext cx="7138987" cy="52322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授業は　何時に　終わるか　知りません。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3F1D1E-4DF1-0641-884A-F194CBD3F0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5551" y="5981306"/>
            <a:ext cx="8170863" cy="52387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田中さんは部屋で何をしているか聞いてください</a:t>
            </a: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C83C92F7-C396-3143-A5BF-CE7D83947B83}"/>
              </a:ext>
            </a:extLst>
          </p:cNvPr>
          <p:cNvSpPr/>
          <p:nvPr/>
        </p:nvSpPr>
        <p:spPr>
          <a:xfrm>
            <a:off x="4584701" y="2591993"/>
            <a:ext cx="2513013" cy="523875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03AA4884-3450-5749-8FA0-3BBCCFE50535}"/>
              </a:ext>
            </a:extLst>
          </p:cNvPr>
          <p:cNvSpPr/>
          <p:nvPr/>
        </p:nvSpPr>
        <p:spPr>
          <a:xfrm>
            <a:off x="5230813" y="5073256"/>
            <a:ext cx="2514600" cy="523875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5EE9DFF5-5384-A44F-A13A-9FF8875CDD96}"/>
              </a:ext>
            </a:extLst>
          </p:cNvPr>
          <p:cNvSpPr/>
          <p:nvPr/>
        </p:nvSpPr>
        <p:spPr>
          <a:xfrm>
            <a:off x="6361113" y="3601643"/>
            <a:ext cx="1606550" cy="523875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0977D3A-5340-1848-864A-F2D4764A0FCE}"/>
              </a:ext>
            </a:extLst>
          </p:cNvPr>
          <p:cNvSpPr/>
          <p:nvPr/>
        </p:nvSpPr>
        <p:spPr>
          <a:xfrm>
            <a:off x="6138863" y="5971781"/>
            <a:ext cx="1828800" cy="523875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" name="Down Arrow 35">
            <a:extLst>
              <a:ext uri="{FF2B5EF4-FFF2-40B4-BE49-F238E27FC236}">
                <a16:creationId xmlns:a16="http://schemas.microsoft.com/office/drawing/2014/main" id="{48E918BE-567E-2741-BBB7-63CA58C39A56}"/>
              </a:ext>
            </a:extLst>
          </p:cNvPr>
          <p:cNvSpPr/>
          <p:nvPr/>
        </p:nvSpPr>
        <p:spPr>
          <a:xfrm rot="19184812">
            <a:off x="5849240" y="3023984"/>
            <a:ext cx="508544" cy="739527"/>
          </a:xfrm>
          <a:prstGeom prst="downArrow">
            <a:avLst>
              <a:gd name="adj1" fmla="val 50000"/>
              <a:gd name="adj2" fmla="val 62429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Down Arrow 36">
            <a:extLst>
              <a:ext uri="{FF2B5EF4-FFF2-40B4-BE49-F238E27FC236}">
                <a16:creationId xmlns:a16="http://schemas.microsoft.com/office/drawing/2014/main" id="{943F9737-8130-594E-BCB9-E9B69D4E19BB}"/>
              </a:ext>
            </a:extLst>
          </p:cNvPr>
          <p:cNvSpPr/>
          <p:nvPr/>
        </p:nvSpPr>
        <p:spPr>
          <a:xfrm rot="19184812">
            <a:off x="5673752" y="5458411"/>
            <a:ext cx="508544" cy="739527"/>
          </a:xfrm>
          <a:prstGeom prst="downArrow">
            <a:avLst>
              <a:gd name="adj1" fmla="val 50000"/>
              <a:gd name="adj2" fmla="val 62429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Octagon 37">
            <a:extLst>
              <a:ext uri="{FF2B5EF4-FFF2-40B4-BE49-F238E27FC236}">
                <a16:creationId xmlns:a16="http://schemas.microsoft.com/office/drawing/2014/main" id="{3DE13037-83E1-B142-9033-9702C139C25F}"/>
              </a:ext>
            </a:extLst>
          </p:cNvPr>
          <p:cNvSpPr/>
          <p:nvPr/>
        </p:nvSpPr>
        <p:spPr>
          <a:xfrm rot="21057929">
            <a:off x="1534217" y="2413691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39" name="Octagon 38">
            <a:extLst>
              <a:ext uri="{FF2B5EF4-FFF2-40B4-BE49-F238E27FC236}">
                <a16:creationId xmlns:a16="http://schemas.microsoft.com/office/drawing/2014/main" id="{0F8186FA-5019-294E-83C4-43E4F1A4A3EB}"/>
              </a:ext>
            </a:extLst>
          </p:cNvPr>
          <p:cNvSpPr/>
          <p:nvPr/>
        </p:nvSpPr>
        <p:spPr>
          <a:xfrm rot="21057929">
            <a:off x="7462816" y="2494169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sp>
        <p:nvSpPr>
          <p:cNvPr id="40" name="Octagon 39">
            <a:extLst>
              <a:ext uri="{FF2B5EF4-FFF2-40B4-BE49-F238E27FC236}">
                <a16:creationId xmlns:a16="http://schemas.microsoft.com/office/drawing/2014/main" id="{5AF68DD3-312D-164B-98D5-80AC497B7477}"/>
              </a:ext>
            </a:extLst>
          </p:cNvPr>
          <p:cNvSpPr/>
          <p:nvPr/>
        </p:nvSpPr>
        <p:spPr>
          <a:xfrm rot="21057929">
            <a:off x="1534216" y="4958029"/>
            <a:ext cx="402588" cy="330199"/>
          </a:xfrm>
          <a:prstGeom prst="oct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1</a:t>
            </a:r>
          </a:p>
        </p:txBody>
      </p:sp>
      <p:sp>
        <p:nvSpPr>
          <p:cNvPr id="41" name="Octagon 40">
            <a:extLst>
              <a:ext uri="{FF2B5EF4-FFF2-40B4-BE49-F238E27FC236}">
                <a16:creationId xmlns:a16="http://schemas.microsoft.com/office/drawing/2014/main" id="{0D404D72-9CF4-BA4A-877C-1BD045AC56AC}"/>
              </a:ext>
            </a:extLst>
          </p:cNvPr>
          <p:cNvSpPr/>
          <p:nvPr/>
        </p:nvSpPr>
        <p:spPr>
          <a:xfrm rot="21057929">
            <a:off x="7462815" y="5038507"/>
            <a:ext cx="402588" cy="330199"/>
          </a:xfrm>
          <a:prstGeom prst="octag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61AF7F40-20A8-A74A-9D89-923DA4458F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34" y="22302"/>
            <a:ext cx="1587362" cy="53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02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50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00"/>
                            </p:stCondLst>
                            <p:childTnLst>
                              <p:par>
                                <p:cTn id="1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500"/>
                            </p:stCondLst>
                            <p:childTnLst>
                              <p:par>
                                <p:cTn id="1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000"/>
                            </p:stCondLst>
                            <p:childTnLst>
                              <p:par>
                                <p:cTn id="1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4" grpId="0" animBg="1"/>
      <p:bldP spid="15" grpId="0"/>
      <p:bldP spid="16" grpId="0"/>
      <p:bldP spid="17" grpId="0" animBg="1"/>
      <p:bldP spid="18" grpId="0" animBg="1"/>
      <p:bldP spid="19" grpId="0"/>
      <p:bldP spid="28" grpId="0"/>
      <p:bldP spid="29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ctr"/>
            <a:endParaRPr lang="en-US" altLang="ja-JP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ctr"/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疑問詞</a:t>
            </a:r>
            <a:r>
              <a:rPr lang="ja-JP" altLang="en-US" sz="6000">
                <a:latin typeface="Yu Mincho" panose="02020400000000000000" pitchFamily="18" charset="-128"/>
                <a:ea typeface="Yu Mincho" panose="02020400000000000000" pitchFamily="18" charset="-128"/>
              </a:rPr>
              <a:t>　</a:t>
            </a:r>
            <a:r>
              <a:rPr lang="ja-JP" altLang="en-US" sz="6000">
                <a:solidFill>
                  <a:srgbClr val="FF0000"/>
                </a:solidFill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</a:rPr>
              <a:t>普通形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　か、＿＿＿＿＿</a:t>
            </a:r>
            <a:endParaRPr lang="en-US" sz="6000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r>
              <a:rPr lang="ja-JP" altLang="en-US" sz="6000">
                <a:latin typeface="Yu Mincho" panose="02020400000000000000" pitchFamily="18" charset="-128"/>
                <a:ea typeface="Yu Mincho" panose="02020400000000000000" pitchFamily="18" charset="-128"/>
              </a:rPr>
              <a:t>＿＿＿</a:t>
            </a:r>
            <a:endParaRPr lang="en-US" sz="60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0FAC69-632D-FF4B-855B-BD8BBC2B6B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4529" y="1783611"/>
            <a:ext cx="4706937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>
                <a:cs typeface="Arial" charset="0"/>
              </a:rPr>
              <a:t>Tôi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không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biết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anh</a:t>
            </a:r>
            <a:r>
              <a:rPr lang="en-US" i="1" dirty="0">
                <a:cs typeface="Arial" charset="0"/>
              </a:rPr>
              <a:t> Yamada </a:t>
            </a:r>
            <a:r>
              <a:rPr lang="en-US" i="1" dirty="0" err="1">
                <a:cs typeface="Arial" charset="0"/>
              </a:rPr>
              <a:t>đang</a:t>
            </a:r>
            <a:r>
              <a:rPr lang="en-US" i="1" dirty="0">
                <a:cs typeface="Arial" charset="0"/>
              </a:rPr>
              <a:t> ở </a:t>
            </a:r>
            <a:r>
              <a:rPr lang="en-US" i="1" dirty="0" err="1">
                <a:cs typeface="Arial" charset="0"/>
              </a:rPr>
              <a:t>đâu</a:t>
            </a:r>
            <a:r>
              <a:rPr lang="en-US" i="1" dirty="0">
                <a:cs typeface="Arial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07E9C8-FC10-6D44-8D75-590E532827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7390" y="2221762"/>
            <a:ext cx="6269038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山田さんは　今　どこに　いますか。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7EC050-B613-144C-9377-A33C57D792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2803" y="2221762"/>
            <a:ext cx="2354262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分かりません。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59C573-6F7B-E34D-B096-2C74E0D1A1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4847" y="3047234"/>
            <a:ext cx="4900613" cy="369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>
                <a:cs typeface="Arial" charset="0"/>
              </a:rPr>
              <a:t>Hãy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suy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nghĩ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xem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lúc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nào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tổ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chức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tiệc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thì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tốt</a:t>
            </a:r>
            <a:r>
              <a:rPr lang="en-US" i="1" dirty="0">
                <a:cs typeface="Arial" charset="0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7D7146-78DA-984A-BDCB-1412C08E00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6584" y="3485384"/>
            <a:ext cx="6081712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パーティーは　いつが　いいですか。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D42DDF-1299-634C-9C59-F4CA09E62A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29422" y="3485384"/>
            <a:ext cx="2747963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考えてください。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B7B1D2-4D3F-C44C-9D2C-CAA38592FA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9751" y="4431557"/>
            <a:ext cx="5324475" cy="369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>
                <a:cs typeface="Arial" charset="0"/>
              </a:rPr>
              <a:t>Tôi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không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rõ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bạn</a:t>
            </a:r>
            <a:r>
              <a:rPr lang="en-US" i="1" dirty="0">
                <a:cs typeface="Arial" charset="0"/>
              </a:rPr>
              <a:t> A </a:t>
            </a:r>
            <a:r>
              <a:rPr lang="en-US" i="1" dirty="0" err="1">
                <a:cs typeface="Arial" charset="0"/>
              </a:rPr>
              <a:t>là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người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như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thế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nào</a:t>
            </a:r>
            <a:r>
              <a:rPr lang="en-US" i="1" dirty="0">
                <a:cs typeface="Arial" charset="0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E926F3-6DA9-F440-BC5F-3EC2EEBA75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2614" y="4869707"/>
            <a:ext cx="5138737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Ａさんは　どんな　人ですか。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AAF41B-9C62-944B-B1A3-8249EF6590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23151" y="4869707"/>
            <a:ext cx="2447925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知りません。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4D6C41-88E4-F545-BDB8-452A6B50A7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9751" y="5686425"/>
            <a:ext cx="5006975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>
                <a:cs typeface="Arial" charset="0"/>
              </a:rPr>
              <a:t>Bạn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có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biết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giám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đốc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thích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gì</a:t>
            </a:r>
            <a:r>
              <a:rPr lang="en-US" i="1" dirty="0">
                <a:cs typeface="Arial" charset="0"/>
              </a:rPr>
              <a:t> </a:t>
            </a:r>
            <a:r>
              <a:rPr lang="en-US" i="1" dirty="0" err="1">
                <a:cs typeface="Arial" charset="0"/>
              </a:rPr>
              <a:t>không</a:t>
            </a:r>
            <a:r>
              <a:rPr lang="en-US" i="1" dirty="0">
                <a:cs typeface="Arial" charset="0"/>
              </a:rPr>
              <a:t>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64AA51-B922-C044-AE65-EC229916DC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2613" y="6124576"/>
            <a:ext cx="4964112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社長は　何が　好きですか。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3C2C10-81BF-1443-BABA-98DAEEC2DF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8213" y="6124576"/>
            <a:ext cx="2984500" cy="52387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知っていますか。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A57A1C-3859-124D-91B3-A4A961264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4657" y="2182081"/>
            <a:ext cx="9505367" cy="584775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山田さんは　今　どこに　いるか　分かりません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AC1543-7351-9C4F-B379-40AD74C1D1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4529" y="3446056"/>
            <a:ext cx="9385884" cy="523220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パーティーは　いつが　いいか　考えてください。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BBE5EE-8C74-8140-80F7-3D00A6F94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9751" y="4835242"/>
            <a:ext cx="8097838" cy="523220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Ａさんは　どんな　人か　知りません。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8232501-EFBD-5744-9665-E4F7BEA28F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1806" y="6105164"/>
            <a:ext cx="8575369" cy="523220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ja-JP" alt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社長は　何が　好きか　知っていますか。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1919084-C67E-BF46-A064-2897EA6AEA97}"/>
              </a:ext>
            </a:extLst>
          </p:cNvPr>
          <p:cNvSpPr/>
          <p:nvPr/>
        </p:nvSpPr>
        <p:spPr>
          <a:xfrm>
            <a:off x="5034588" y="2213324"/>
            <a:ext cx="2981375" cy="52228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1D8182B-8BA9-F14A-A1E9-76212D94CF0B}"/>
              </a:ext>
            </a:extLst>
          </p:cNvPr>
          <p:cNvSpPr/>
          <p:nvPr/>
        </p:nvSpPr>
        <p:spPr>
          <a:xfrm>
            <a:off x="4621241" y="3476607"/>
            <a:ext cx="3014934" cy="5238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99C7540-BCA8-EF43-A80E-54573D68C942}"/>
              </a:ext>
            </a:extLst>
          </p:cNvPr>
          <p:cNvSpPr/>
          <p:nvPr/>
        </p:nvSpPr>
        <p:spPr>
          <a:xfrm>
            <a:off x="3856833" y="4873443"/>
            <a:ext cx="2594768" cy="52228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EB4B22F2-A88D-FA4C-AF58-230B55C59AF2}"/>
              </a:ext>
            </a:extLst>
          </p:cNvPr>
          <p:cNvSpPr/>
          <p:nvPr/>
        </p:nvSpPr>
        <p:spPr>
          <a:xfrm>
            <a:off x="3418203" y="6156894"/>
            <a:ext cx="2635356" cy="5238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9B3A74A6-7793-0547-9F67-25E74A4551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34" y="0"/>
            <a:ext cx="1587362" cy="53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90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4" grpId="0" animBg="1"/>
      <p:bldP spid="15" grpId="0"/>
      <p:bldP spid="16" grpId="0" animBg="1"/>
      <p:bldP spid="17" grpId="0" animBg="1"/>
      <p:bldP spid="18" grpId="0"/>
      <p:bldP spid="19" grpId="0" animBg="1"/>
      <p:bldP spid="20" grpId="0" animBg="1"/>
      <p:bldP spid="21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228334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練習</a:t>
            </a:r>
            <a:endParaRPr lang="en-US" altLang="ja-JP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D1B79059-E134-3443-AEB7-F7FAF861FEAC}"/>
              </a:ext>
            </a:extLst>
          </p:cNvPr>
          <p:cNvGrpSpPr/>
          <p:nvPr/>
        </p:nvGrpSpPr>
        <p:grpSpPr>
          <a:xfrm>
            <a:off x="386395" y="1762549"/>
            <a:ext cx="11419209" cy="3542636"/>
            <a:chOff x="44245" y="1828944"/>
            <a:chExt cx="8791389" cy="354263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A7336F9-B3FF-4B40-8AF1-275DD8FA72C9}"/>
                </a:ext>
              </a:extLst>
            </p:cNvPr>
            <p:cNvSpPr/>
            <p:nvPr/>
          </p:nvSpPr>
          <p:spPr>
            <a:xfrm>
              <a:off x="44245" y="1828944"/>
              <a:ext cx="8791389" cy="1231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vi-VN" sz="2800" dirty="0">
                  <a:latin typeface="Arial" panose="020B0604020202020204" pitchFamily="34" charset="0"/>
                  <a:cs typeface="Arial" panose="020B0604020202020204" pitchFamily="34" charset="0"/>
                </a:rPr>
                <a:t>Nhà ga gần đây nhất là ở đâu vậy, xin hãy chỉ cho tôi!</a:t>
              </a:r>
            </a:p>
            <a:p>
              <a:pPr lvl="0"/>
              <a:r>
                <a:rPr lang="vi-VN" sz="2800" dirty="0">
                  <a:ea typeface="Yu Mincho" panose="02020400000000000000" pitchFamily="18" charset="-128"/>
                </a:rPr>
                <a:t> 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一番近い駅は　</a:t>
              </a:r>
              <a:r>
                <a:rPr lang="ja-JP" altLang="en-US" sz="2800">
                  <a:solidFill>
                    <a:srgbClr val="FF0000"/>
                  </a:solidFill>
                  <a:latin typeface="Yu Mincho" panose="02020400000000000000" pitchFamily="18" charset="-128"/>
                  <a:ea typeface="Yu Mincho" panose="02020400000000000000" pitchFamily="18" charset="-128"/>
                </a:rPr>
                <a:t>どこか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、教えてください。</a:t>
              </a:r>
              <a:endParaRPr lang="en-US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  <a:p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6306B12-1FB8-8F46-9BEA-2D7EA033B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34184" y="2338591"/>
              <a:ext cx="3176134" cy="3032989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50EE09E-270B-DF4C-911A-1C29152BC962}"/>
              </a:ext>
            </a:extLst>
          </p:cNvPr>
          <p:cNvGrpSpPr/>
          <p:nvPr/>
        </p:nvGrpSpPr>
        <p:grpSpPr>
          <a:xfrm>
            <a:off x="146209" y="3402574"/>
            <a:ext cx="12515896" cy="3442039"/>
            <a:chOff x="146209" y="3811625"/>
            <a:chExt cx="12515896" cy="303298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7C17B0E-3F09-7A40-B64C-A323C5ABF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6209" y="3811625"/>
              <a:ext cx="3724507" cy="303298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46C07A0-5F34-7949-8047-FB7421F5AD92}"/>
                </a:ext>
              </a:extLst>
            </p:cNvPr>
            <p:cNvSpPr/>
            <p:nvPr/>
          </p:nvSpPr>
          <p:spPr>
            <a:xfrm>
              <a:off x="3870716" y="5675559"/>
              <a:ext cx="8791389" cy="840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vi-VN" sz="2800" dirty="0">
                  <a:latin typeface="Arial" panose="020B0604020202020204" pitchFamily="34" charset="0"/>
                  <a:cs typeface="Arial" panose="020B0604020202020204" pitchFamily="34" charset="0"/>
                </a:rPr>
                <a:t>Kì nghỉ đông làm gì, tôi vẫn chưa quyết định nữa?</a:t>
              </a:r>
            </a:p>
            <a:p>
              <a:pPr lvl="0"/>
              <a:r>
                <a:rPr lang="vi-VN" sz="2800" dirty="0"/>
                <a:t> 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冬休み</a:t>
              </a:r>
              <a:r>
                <a:rPr lang="ja-JP" altLang="en-US" sz="2800">
                  <a:solidFill>
                    <a:srgbClr val="FF0000"/>
                  </a:solidFill>
                  <a:latin typeface="Yu Mincho" panose="02020400000000000000" pitchFamily="18" charset="-128"/>
                  <a:ea typeface="Yu Mincho" panose="02020400000000000000" pitchFamily="18" charset="-128"/>
                </a:rPr>
                <a:t>何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をする</a:t>
              </a:r>
              <a:r>
                <a:rPr lang="ja-JP" altLang="en-US" sz="2800">
                  <a:solidFill>
                    <a:srgbClr val="FF0000"/>
                  </a:solidFill>
                  <a:latin typeface="Yu Mincho" panose="02020400000000000000" pitchFamily="18" charset="-128"/>
                  <a:ea typeface="Yu Mincho" panose="02020400000000000000" pitchFamily="18" charset="-128"/>
                </a:rPr>
                <a:t>か</a:t>
              </a:r>
              <a:r>
                <a:rPr lang="ja-JP" altLang="en-US" sz="2800">
                  <a:latin typeface="Yu Mincho" panose="02020400000000000000" pitchFamily="18" charset="-128"/>
                  <a:ea typeface="Yu Mincho" panose="02020400000000000000" pitchFamily="18" charset="-128"/>
                </a:rPr>
                <a:t>、まだ決めていません。</a:t>
              </a:r>
              <a:endParaRPr lang="en-US" sz="2800" dirty="0">
                <a:latin typeface="Yu Mincho" panose="02020400000000000000" pitchFamily="18" charset="-128"/>
                <a:ea typeface="Yu Mincho" panose="02020400000000000000" pitchFamily="18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66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1287</Words>
  <Application>Microsoft Macintosh PowerPoint</Application>
  <PresentationFormat>Widescreen</PresentationFormat>
  <Paragraphs>232</Paragraphs>
  <Slides>21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HGSeikaishotaiPRO</vt:lpstr>
      <vt:lpstr>MS Mincho</vt:lpstr>
      <vt:lpstr>NtMotoyaKyotai</vt:lpstr>
      <vt:lpstr>Yu Mincho</vt:lpstr>
      <vt:lpstr>Arial</vt:lpstr>
      <vt:lpstr>Calibri</vt:lpstr>
      <vt:lpstr>Calibri Light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40</cp:revision>
  <dcterms:created xsi:type="dcterms:W3CDTF">2021-07-26T13:35:15Z</dcterms:created>
  <dcterms:modified xsi:type="dcterms:W3CDTF">2021-07-30T15:34:06Z</dcterms:modified>
</cp:coreProperties>
</file>

<file path=docProps/thumbnail.jpeg>
</file>